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78" r:id="rId3"/>
    <p:sldId id="279" r:id="rId4"/>
    <p:sldId id="281" r:id="rId5"/>
    <p:sldId id="286" r:id="rId6"/>
    <p:sldId id="292" r:id="rId7"/>
    <p:sldId id="283" r:id="rId8"/>
    <p:sldId id="300" r:id="rId9"/>
    <p:sldId id="293" r:id="rId10"/>
    <p:sldId id="294" r:id="rId11"/>
    <p:sldId id="295" r:id="rId12"/>
    <p:sldId id="296" r:id="rId13"/>
    <p:sldId id="297" r:id="rId14"/>
    <p:sldId id="298" r:id="rId15"/>
    <p:sldId id="299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jUygDLJSs3uTmSRN1nhxm/ej1v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D3DB897-79AC-460E-887B-B4F1A2E6FEB8}">
  <a:tblStyle styleId="{1D3DB897-79AC-460E-887B-B4F1A2E6FEB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912" autoAdjust="0"/>
    <p:restoredTop sz="96281" autoAdjust="0"/>
  </p:normalViewPr>
  <p:slideViewPr>
    <p:cSldViewPr snapToGrid="0">
      <p:cViewPr varScale="1">
        <p:scale>
          <a:sx n="79" d="100"/>
          <a:sy n="79" d="100"/>
        </p:scale>
        <p:origin x="232" y="11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4" name="Google Shape;24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5" name="Google Shape;245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/>
          <p:nvPr/>
        </p:nvSpPr>
        <p:spPr>
          <a:xfrm>
            <a:off x="3" y="0"/>
            <a:ext cx="12191999" cy="68562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" name="Google Shape;1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51" y="826"/>
            <a:ext cx="12185901" cy="685456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8"/>
          <p:cNvSpPr txBox="1">
            <a:spLocks noGrp="1"/>
          </p:cNvSpPr>
          <p:nvPr>
            <p:ph type="ctrTitle"/>
          </p:nvPr>
        </p:nvSpPr>
        <p:spPr>
          <a:xfrm>
            <a:off x="4" y="2048249"/>
            <a:ext cx="11815505" cy="2202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274300" rIns="274300" bIns="2743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3600"/>
              <a:buFont typeface="Arial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8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body" idx="1"/>
          </p:nvPr>
        </p:nvSpPr>
        <p:spPr>
          <a:xfrm>
            <a:off x="270447" y="5117898"/>
            <a:ext cx="11545063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body" idx="2"/>
          </p:nvPr>
        </p:nvSpPr>
        <p:spPr>
          <a:xfrm>
            <a:off x="270448" y="5400575"/>
            <a:ext cx="11545061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body" idx="3"/>
          </p:nvPr>
        </p:nvSpPr>
        <p:spPr>
          <a:xfrm>
            <a:off x="268074" y="4661324"/>
            <a:ext cx="11547436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25" name="Google Shape;25;p18"/>
          <p:cNvCxnSpPr/>
          <p:nvPr/>
        </p:nvCxnSpPr>
        <p:spPr>
          <a:xfrm>
            <a:off x="11531549" y="6454975"/>
            <a:ext cx="0" cy="182880"/>
          </a:xfrm>
          <a:prstGeom prst="straightConnector1">
            <a:avLst/>
          </a:prstGeom>
          <a:noFill/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" name="Google Shape;26;p18"/>
          <p:cNvSpPr txBox="1">
            <a:spLocks noGrp="1"/>
          </p:cNvSpPr>
          <p:nvPr>
            <p:ph type="dt" idx="10"/>
          </p:nvPr>
        </p:nvSpPr>
        <p:spPr>
          <a:xfrm>
            <a:off x="9308983" y="6381398"/>
            <a:ext cx="2178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11 Apr 2023</a:t>
            </a:r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sldNum" idx="12"/>
          </p:nvPr>
        </p:nvSpPr>
        <p:spPr>
          <a:xfrm>
            <a:off x="11531549" y="6363855"/>
            <a:ext cx="51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8" name="Google Shape;28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78851" y="291613"/>
            <a:ext cx="2241434" cy="6082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9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9"/>
          <p:cNvSpPr txBox="1">
            <a:spLocks noGrp="1"/>
          </p:cNvSpPr>
          <p:nvPr>
            <p:ph type="title"/>
          </p:nvPr>
        </p:nvSpPr>
        <p:spPr>
          <a:xfrm>
            <a:off x="269006" y="274642"/>
            <a:ext cx="8899516" cy="80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9"/>
          <p:cNvSpPr>
            <a:spLocks noGrp="1"/>
          </p:cNvSpPr>
          <p:nvPr>
            <p:ph type="pic" idx="2"/>
          </p:nvPr>
        </p:nvSpPr>
        <p:spPr>
          <a:xfrm>
            <a:off x="274392" y="1615440"/>
            <a:ext cx="11635611" cy="4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0"/>
          <p:cNvSpPr txBox="1">
            <a:spLocks noGrp="1"/>
          </p:cNvSpPr>
          <p:nvPr>
            <p:ph type="title"/>
          </p:nvPr>
        </p:nvSpPr>
        <p:spPr>
          <a:xfrm>
            <a:off x="274394" y="201168"/>
            <a:ext cx="9034591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30"/>
          <p:cNvSpPr txBox="1">
            <a:spLocks noGrp="1"/>
          </p:cNvSpPr>
          <p:nvPr>
            <p:ph type="sldNum" idx="12"/>
          </p:nvPr>
        </p:nvSpPr>
        <p:spPr>
          <a:xfrm>
            <a:off x="11236618" y="6355899"/>
            <a:ext cx="69156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BLANK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1"/>
          <p:cNvSpPr txBox="1">
            <a:spLocks noGrp="1"/>
          </p:cNvSpPr>
          <p:nvPr>
            <p:ph type="dt" idx="10"/>
          </p:nvPr>
        </p:nvSpPr>
        <p:spPr>
          <a:xfrm>
            <a:off x="9308983" y="6381398"/>
            <a:ext cx="2178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11 Apr 2023</a:t>
            </a:r>
            <a:endParaRPr/>
          </a:p>
        </p:txBody>
      </p:sp>
      <p:sp>
        <p:nvSpPr>
          <p:cNvPr id="113" name="Google Shape;113;p31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31"/>
          <p:cNvSpPr txBox="1">
            <a:spLocks noGrp="1"/>
          </p:cNvSpPr>
          <p:nvPr>
            <p:ph type="sldNum" idx="12"/>
          </p:nvPr>
        </p:nvSpPr>
        <p:spPr>
          <a:xfrm>
            <a:off x="11531549" y="6363855"/>
            <a:ext cx="51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Slide" type="titleOnly">
  <p:cSld name="TITLE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2"/>
          <p:cNvSpPr txBox="1">
            <a:spLocks noGrp="1"/>
          </p:cNvSpPr>
          <p:nvPr>
            <p:ph type="title"/>
          </p:nvPr>
        </p:nvSpPr>
        <p:spPr>
          <a:xfrm>
            <a:off x="274394" y="201168"/>
            <a:ext cx="9034591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76769"/>
              </a:buClr>
              <a:buSzPts val="2500"/>
              <a:buFont typeface="Arial"/>
              <a:buNone/>
              <a:defRPr>
                <a:solidFill>
                  <a:srgbClr val="37676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Slide">
  <p:cSld name="CONTENT Slide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3"/>
          <p:cNvSpPr txBox="1">
            <a:spLocks noGrp="1"/>
          </p:cNvSpPr>
          <p:nvPr>
            <p:ph type="title"/>
          </p:nvPr>
        </p:nvSpPr>
        <p:spPr>
          <a:xfrm>
            <a:off x="914400" y="777240"/>
            <a:ext cx="10668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376769"/>
              </a:buClr>
              <a:buSzPts val="2500"/>
              <a:buFont typeface="Arial"/>
              <a:buNone/>
              <a:defRPr>
                <a:solidFill>
                  <a:srgbClr val="37676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33"/>
          <p:cNvSpPr txBox="1">
            <a:spLocks noGrp="1"/>
          </p:cNvSpPr>
          <p:nvPr>
            <p:ph type="body" idx="1"/>
          </p:nvPr>
        </p:nvSpPr>
        <p:spPr>
          <a:xfrm>
            <a:off x="609600" y="2103120"/>
            <a:ext cx="10972800" cy="3931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99A005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376769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99A005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376769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99A005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Content">
  <p:cSld name="Title + Conten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4"/>
          <p:cNvSpPr/>
          <p:nvPr/>
        </p:nvSpPr>
        <p:spPr>
          <a:xfrm>
            <a:off x="4191000" y="0"/>
            <a:ext cx="8001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2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4"/>
          <p:cNvSpPr txBox="1">
            <a:spLocks noGrp="1"/>
          </p:cNvSpPr>
          <p:nvPr>
            <p:ph type="sldNum" idx="12"/>
          </p:nvPr>
        </p:nvSpPr>
        <p:spPr>
          <a:xfrm>
            <a:off x="11661915" y="6477000"/>
            <a:ext cx="377685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50">
                <a:solidFill>
                  <a:srgbClr val="B3B3B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50">
                <a:solidFill>
                  <a:srgbClr val="B3B3B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50">
                <a:solidFill>
                  <a:srgbClr val="B3B3B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50">
                <a:solidFill>
                  <a:srgbClr val="B3B3B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50">
                <a:solidFill>
                  <a:srgbClr val="B3B3B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50">
                <a:solidFill>
                  <a:srgbClr val="B3B3B3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50">
                <a:solidFill>
                  <a:srgbClr val="B3B3B3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50">
                <a:solidFill>
                  <a:srgbClr val="B3B3B3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50">
                <a:solidFill>
                  <a:srgbClr val="B3B3B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3" name="Google Shape;123;p34"/>
          <p:cNvSpPr txBox="1">
            <a:spLocks noGrp="1"/>
          </p:cNvSpPr>
          <p:nvPr>
            <p:ph type="title"/>
          </p:nvPr>
        </p:nvSpPr>
        <p:spPr>
          <a:xfrm>
            <a:off x="2667000" y="225779"/>
            <a:ext cx="9144000" cy="109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8722E"/>
              </a:buClr>
              <a:buSzPts val="2250"/>
              <a:buFont typeface="Arial"/>
              <a:buNone/>
              <a:defRPr sz="2250" b="1">
                <a:solidFill>
                  <a:srgbClr val="C8722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4"/>
          <p:cNvSpPr txBox="1">
            <a:spLocks noGrp="1"/>
          </p:cNvSpPr>
          <p:nvPr>
            <p:ph type="body" idx="1"/>
          </p:nvPr>
        </p:nvSpPr>
        <p:spPr>
          <a:xfrm>
            <a:off x="1143000" y="1714501"/>
            <a:ext cx="10668000" cy="4572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9725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Arial"/>
              <a:buChar char="•"/>
              <a:defRPr sz="17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▪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7975" algn="l" rtl="0"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Noto Sans Symbols"/>
              <a:buChar char="✔"/>
              <a:defRPr sz="12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–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Noto Sans Symbols"/>
              <a:buChar char="▪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Google Shape;125;p34"/>
          <p:cNvSpPr txBox="1">
            <a:spLocks noGrp="1"/>
          </p:cNvSpPr>
          <p:nvPr>
            <p:ph type="dt" idx="10"/>
          </p:nvPr>
        </p:nvSpPr>
        <p:spPr>
          <a:xfrm>
            <a:off x="8919508" y="6495963"/>
            <a:ext cx="2590005" cy="362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75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11 Apr 2023</a:t>
            </a:r>
            <a:endParaRPr/>
          </a:p>
        </p:txBody>
      </p:sp>
      <p:sp>
        <p:nvSpPr>
          <p:cNvPr id="126" name="Google Shape;126;p34"/>
          <p:cNvSpPr txBox="1">
            <a:spLocks noGrp="1"/>
          </p:cNvSpPr>
          <p:nvPr>
            <p:ph type="ftr" idx="11"/>
          </p:nvPr>
        </p:nvSpPr>
        <p:spPr>
          <a:xfrm>
            <a:off x="774372" y="6477001"/>
            <a:ext cx="10006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75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Main">
  <p:cSld name="Title and Content Mai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52" y="1715"/>
            <a:ext cx="12185897" cy="685456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20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title"/>
          </p:nvPr>
        </p:nvSpPr>
        <p:spPr>
          <a:xfrm>
            <a:off x="269006" y="274642"/>
            <a:ext cx="8899516" cy="80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18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cxnSp>
        <p:nvCxnSpPr>
          <p:cNvPr id="41" name="Google Shape;41;p20"/>
          <p:cNvCxnSpPr/>
          <p:nvPr/>
        </p:nvCxnSpPr>
        <p:spPr>
          <a:xfrm>
            <a:off x="11531549" y="6454975"/>
            <a:ext cx="0" cy="182880"/>
          </a:xfrm>
          <a:prstGeom prst="straightConnector1">
            <a:avLst/>
          </a:prstGeom>
          <a:noFill/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20"/>
          <p:cNvSpPr txBox="1">
            <a:spLocks noGrp="1"/>
          </p:cNvSpPr>
          <p:nvPr>
            <p:ph type="dt" idx="10"/>
          </p:nvPr>
        </p:nvSpPr>
        <p:spPr>
          <a:xfrm>
            <a:off x="9308983" y="6381398"/>
            <a:ext cx="2178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11 Apr 2023</a:t>
            </a:r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sldNum" idx="12"/>
          </p:nvPr>
        </p:nvSpPr>
        <p:spPr>
          <a:xfrm>
            <a:off x="11531549" y="6363855"/>
            <a:ext cx="51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4" name="Google Shape;44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53600" y="291613"/>
            <a:ext cx="1966685" cy="608289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20"/>
          <p:cNvSpPr txBox="1">
            <a:spLocks noGrp="1"/>
          </p:cNvSpPr>
          <p:nvPr>
            <p:ph type="body" idx="1"/>
          </p:nvPr>
        </p:nvSpPr>
        <p:spPr>
          <a:xfrm>
            <a:off x="274394" y="1600205"/>
            <a:ext cx="11541116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2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title"/>
          </p:nvPr>
        </p:nvSpPr>
        <p:spPr>
          <a:xfrm>
            <a:off x="269006" y="274642"/>
            <a:ext cx="8899516" cy="80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18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52" y="1715"/>
            <a:ext cx="12185897" cy="6854568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23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body" idx="1"/>
          </p:nvPr>
        </p:nvSpPr>
        <p:spPr>
          <a:xfrm>
            <a:off x="274395" y="1600205"/>
            <a:ext cx="5629797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body" idx="2"/>
          </p:nvPr>
        </p:nvSpPr>
        <p:spPr>
          <a:xfrm>
            <a:off x="6185712" y="1600205"/>
            <a:ext cx="5629797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3"/>
          <p:cNvSpPr txBox="1">
            <a:spLocks noGrp="1"/>
          </p:cNvSpPr>
          <p:nvPr>
            <p:ph type="title"/>
          </p:nvPr>
        </p:nvSpPr>
        <p:spPr>
          <a:xfrm>
            <a:off x="269006" y="274642"/>
            <a:ext cx="8899516" cy="80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18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cxnSp>
        <p:nvCxnSpPr>
          <p:cNvPr id="64" name="Google Shape;64;p23"/>
          <p:cNvCxnSpPr/>
          <p:nvPr/>
        </p:nvCxnSpPr>
        <p:spPr>
          <a:xfrm>
            <a:off x="11531549" y="6454975"/>
            <a:ext cx="0" cy="182880"/>
          </a:xfrm>
          <a:prstGeom prst="straightConnector1">
            <a:avLst/>
          </a:prstGeom>
          <a:noFill/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5" name="Google Shape;65;p23"/>
          <p:cNvSpPr txBox="1">
            <a:spLocks noGrp="1"/>
          </p:cNvSpPr>
          <p:nvPr>
            <p:ph type="dt" idx="10"/>
          </p:nvPr>
        </p:nvSpPr>
        <p:spPr>
          <a:xfrm>
            <a:off x="9308983" y="6381398"/>
            <a:ext cx="2178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11 Apr 2023</a:t>
            </a:r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sldNum" idx="12"/>
          </p:nvPr>
        </p:nvSpPr>
        <p:spPr>
          <a:xfrm>
            <a:off x="11531549" y="6363855"/>
            <a:ext cx="51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7" name="Google Shape;67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28909" y="291613"/>
            <a:ext cx="2091376" cy="6082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52" y="1715"/>
            <a:ext cx="12185897" cy="6854568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24"/>
          <p:cNvSpPr txBox="1">
            <a:spLocks noGrp="1"/>
          </p:cNvSpPr>
          <p:nvPr>
            <p:ph type="body" idx="1"/>
          </p:nvPr>
        </p:nvSpPr>
        <p:spPr>
          <a:xfrm>
            <a:off x="274395" y="1535113"/>
            <a:ext cx="5629797" cy="412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4"/>
          <p:cNvSpPr txBox="1">
            <a:spLocks noGrp="1"/>
          </p:cNvSpPr>
          <p:nvPr>
            <p:ph type="title"/>
          </p:nvPr>
        </p:nvSpPr>
        <p:spPr>
          <a:xfrm>
            <a:off x="269006" y="274642"/>
            <a:ext cx="8899516" cy="80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18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body" idx="2"/>
          </p:nvPr>
        </p:nvSpPr>
        <p:spPr>
          <a:xfrm>
            <a:off x="274395" y="2062172"/>
            <a:ext cx="5629797" cy="3779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3"/>
          </p:nvPr>
        </p:nvSpPr>
        <p:spPr>
          <a:xfrm>
            <a:off x="6185712" y="2062172"/>
            <a:ext cx="5629797" cy="3779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body" idx="4"/>
          </p:nvPr>
        </p:nvSpPr>
        <p:spPr>
          <a:xfrm>
            <a:off x="6185714" y="1535113"/>
            <a:ext cx="5629796" cy="412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76" name="Google Shape;76;p24"/>
          <p:cNvCxnSpPr/>
          <p:nvPr/>
        </p:nvCxnSpPr>
        <p:spPr>
          <a:xfrm>
            <a:off x="11531549" y="6454975"/>
            <a:ext cx="0" cy="182880"/>
          </a:xfrm>
          <a:prstGeom prst="straightConnector1">
            <a:avLst/>
          </a:prstGeom>
          <a:noFill/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7" name="Google Shape;77;p24"/>
          <p:cNvSpPr txBox="1">
            <a:spLocks noGrp="1"/>
          </p:cNvSpPr>
          <p:nvPr>
            <p:ph type="dt" idx="10"/>
          </p:nvPr>
        </p:nvSpPr>
        <p:spPr>
          <a:xfrm>
            <a:off x="9308983" y="6381398"/>
            <a:ext cx="2178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11 Apr 2023</a:t>
            </a:r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sldNum" idx="12"/>
          </p:nvPr>
        </p:nvSpPr>
        <p:spPr>
          <a:xfrm>
            <a:off x="11531549" y="6363855"/>
            <a:ext cx="51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9" name="Google Shape;79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434476" y="291613"/>
            <a:ext cx="2285809" cy="6082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5"/>
          <p:cNvSpPr txBox="1">
            <a:spLocks noGrp="1"/>
          </p:cNvSpPr>
          <p:nvPr>
            <p:ph type="title"/>
          </p:nvPr>
        </p:nvSpPr>
        <p:spPr>
          <a:xfrm>
            <a:off x="269006" y="274642"/>
            <a:ext cx="8899516" cy="80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18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body" idx="1"/>
          </p:nvPr>
        </p:nvSpPr>
        <p:spPr>
          <a:xfrm>
            <a:off x="274394" y="1600205"/>
            <a:ext cx="11541116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83" name="Google Shape;83;p25"/>
          <p:cNvCxnSpPr/>
          <p:nvPr/>
        </p:nvCxnSpPr>
        <p:spPr>
          <a:xfrm>
            <a:off x="11531549" y="6454975"/>
            <a:ext cx="0" cy="182880"/>
          </a:xfrm>
          <a:prstGeom prst="straightConnector1">
            <a:avLst/>
          </a:prstGeom>
          <a:noFill/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4" name="Google Shape;84;p25"/>
          <p:cNvSpPr txBox="1">
            <a:spLocks noGrp="1"/>
          </p:cNvSpPr>
          <p:nvPr>
            <p:ph type="dt" idx="10"/>
          </p:nvPr>
        </p:nvSpPr>
        <p:spPr>
          <a:xfrm>
            <a:off x="9308983" y="6381398"/>
            <a:ext cx="2178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11 Apr 2023</a:t>
            </a:r>
            <a:endParaRPr/>
          </a:p>
        </p:txBody>
      </p:sp>
      <p:sp>
        <p:nvSpPr>
          <p:cNvPr id="85" name="Google Shape;85;p25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5"/>
          <p:cNvSpPr txBox="1">
            <a:spLocks noGrp="1"/>
          </p:cNvSpPr>
          <p:nvPr>
            <p:ph type="sldNum" idx="12"/>
          </p:nvPr>
        </p:nvSpPr>
        <p:spPr>
          <a:xfrm>
            <a:off x="11531549" y="6363855"/>
            <a:ext cx="51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6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6"/>
          <p:cNvSpPr txBox="1">
            <a:spLocks noGrp="1"/>
          </p:cNvSpPr>
          <p:nvPr>
            <p:ph type="title"/>
          </p:nvPr>
        </p:nvSpPr>
        <p:spPr>
          <a:xfrm>
            <a:off x="274394" y="250578"/>
            <a:ext cx="8899516" cy="80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18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1" name="Google Shape;91;p26"/>
          <p:cNvSpPr txBox="1">
            <a:spLocks noGrp="1"/>
          </p:cNvSpPr>
          <p:nvPr>
            <p:ph type="body" idx="1"/>
          </p:nvPr>
        </p:nvSpPr>
        <p:spPr>
          <a:xfrm>
            <a:off x="274394" y="1600205"/>
            <a:ext cx="11541116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7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7"/>
          <p:cNvSpPr txBox="1">
            <a:spLocks noGrp="1"/>
          </p:cNvSpPr>
          <p:nvPr>
            <p:ph type="title"/>
          </p:nvPr>
        </p:nvSpPr>
        <p:spPr>
          <a:xfrm>
            <a:off x="269006" y="274642"/>
            <a:ext cx="8899516" cy="80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5" name="Google Shape;95;p27"/>
          <p:cNvSpPr txBox="1">
            <a:spLocks noGrp="1"/>
          </p:cNvSpPr>
          <p:nvPr>
            <p:ph type="body" idx="1"/>
          </p:nvPr>
        </p:nvSpPr>
        <p:spPr>
          <a:xfrm>
            <a:off x="274395" y="1600205"/>
            <a:ext cx="5629797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27"/>
          <p:cNvSpPr txBox="1">
            <a:spLocks noGrp="1"/>
          </p:cNvSpPr>
          <p:nvPr>
            <p:ph type="body" idx="2"/>
          </p:nvPr>
        </p:nvSpPr>
        <p:spPr>
          <a:xfrm>
            <a:off x="6185712" y="1600205"/>
            <a:ext cx="5629797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8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8"/>
          <p:cNvSpPr txBox="1">
            <a:spLocks noGrp="1"/>
          </p:cNvSpPr>
          <p:nvPr>
            <p:ph type="title"/>
          </p:nvPr>
        </p:nvSpPr>
        <p:spPr>
          <a:xfrm>
            <a:off x="269006" y="274642"/>
            <a:ext cx="8899516" cy="8085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8"/>
          <p:cNvSpPr txBox="1">
            <a:spLocks noGrp="1"/>
          </p:cNvSpPr>
          <p:nvPr>
            <p:ph type="body" idx="1"/>
          </p:nvPr>
        </p:nvSpPr>
        <p:spPr>
          <a:xfrm>
            <a:off x="274395" y="1535113"/>
            <a:ext cx="5629797" cy="412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28"/>
          <p:cNvSpPr txBox="1">
            <a:spLocks noGrp="1"/>
          </p:cNvSpPr>
          <p:nvPr>
            <p:ph type="body" idx="2"/>
          </p:nvPr>
        </p:nvSpPr>
        <p:spPr>
          <a:xfrm>
            <a:off x="274395" y="2062172"/>
            <a:ext cx="5629797" cy="3779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28"/>
          <p:cNvSpPr txBox="1">
            <a:spLocks noGrp="1"/>
          </p:cNvSpPr>
          <p:nvPr>
            <p:ph type="body" idx="3"/>
          </p:nvPr>
        </p:nvSpPr>
        <p:spPr>
          <a:xfrm>
            <a:off x="6185712" y="2062172"/>
            <a:ext cx="5629797" cy="3779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erriweather Sans"/>
              <a:buChar char="►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◼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051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Merriweather Sans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164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Noto Sans Symbols"/>
              <a:buChar char="◆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0989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140"/>
              <a:buFont typeface="Arial"/>
              <a:buChar char="►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8"/>
          <p:cNvSpPr txBox="1">
            <a:spLocks noGrp="1"/>
          </p:cNvSpPr>
          <p:nvPr>
            <p:ph type="body" idx="4"/>
          </p:nvPr>
        </p:nvSpPr>
        <p:spPr>
          <a:xfrm>
            <a:off x="6185714" y="1535113"/>
            <a:ext cx="5629796" cy="412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7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048" y="1719"/>
            <a:ext cx="12185901" cy="685456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7"/>
          <p:cNvSpPr txBox="1">
            <a:spLocks noGrp="1"/>
          </p:cNvSpPr>
          <p:nvPr>
            <p:ph type="ftr" idx="11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title"/>
          </p:nvPr>
        </p:nvSpPr>
        <p:spPr>
          <a:xfrm>
            <a:off x="274394" y="201168"/>
            <a:ext cx="9034591" cy="868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707276"/>
              </a:buClr>
              <a:buSzPts val="2500"/>
              <a:buFont typeface="Arial"/>
              <a:buNone/>
              <a:defRPr sz="2500" b="1" i="0" u="none" strike="noStrike" cap="none">
                <a:solidFill>
                  <a:srgbClr val="70727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cxnSp>
        <p:nvCxnSpPr>
          <p:cNvPr id="13" name="Google Shape;13;p17"/>
          <p:cNvCxnSpPr/>
          <p:nvPr/>
        </p:nvCxnSpPr>
        <p:spPr>
          <a:xfrm>
            <a:off x="11531549" y="6454975"/>
            <a:ext cx="0" cy="182880"/>
          </a:xfrm>
          <a:prstGeom prst="straightConnector1">
            <a:avLst/>
          </a:prstGeom>
          <a:noFill/>
          <a:ln w="12700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" name="Google Shape;14;p17"/>
          <p:cNvSpPr txBox="1">
            <a:spLocks noGrp="1"/>
          </p:cNvSpPr>
          <p:nvPr>
            <p:ph type="dt" idx="10"/>
          </p:nvPr>
        </p:nvSpPr>
        <p:spPr>
          <a:xfrm>
            <a:off x="9308983" y="6381398"/>
            <a:ext cx="217880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11 Apr 2023</a:t>
            </a:r>
            <a:endParaRPr/>
          </a:p>
        </p:txBody>
      </p:sp>
      <p:sp>
        <p:nvSpPr>
          <p:cNvPr id="15" name="Google Shape;15;p17"/>
          <p:cNvSpPr txBox="1">
            <a:spLocks noGrp="1"/>
          </p:cNvSpPr>
          <p:nvPr>
            <p:ph type="sldNum" idx="12"/>
          </p:nvPr>
        </p:nvSpPr>
        <p:spPr>
          <a:xfrm>
            <a:off x="11531549" y="6363855"/>
            <a:ext cx="51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Google Shape;16;p17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9580331" y="291613"/>
            <a:ext cx="2139954" cy="60828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"/>
          <p:cNvSpPr txBox="1">
            <a:spLocks noGrp="1"/>
          </p:cNvSpPr>
          <p:nvPr>
            <p:ph type="ctrTitle"/>
          </p:nvPr>
        </p:nvSpPr>
        <p:spPr>
          <a:xfrm>
            <a:off x="509427" y="703992"/>
            <a:ext cx="9698700" cy="2502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274300" rIns="274300" bIns="2743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dirty="0">
                <a:solidFill>
                  <a:schemeClr val="dk1"/>
                </a:solidFill>
              </a:rPr>
              <a:t>Common Grid Service Terms</a:t>
            </a:r>
            <a:br>
              <a:rPr lang="en-US" dirty="0">
                <a:solidFill>
                  <a:schemeClr val="dk1"/>
                </a:solidFill>
              </a:rPr>
            </a:br>
            <a:r>
              <a:rPr lang="en-US" sz="2800" dirty="0">
                <a:solidFill>
                  <a:schemeClr val="dk1"/>
                </a:solidFill>
              </a:rPr>
              <a:t>Motivation for NAESB Standards Request R22001</a:t>
            </a:r>
            <a:br>
              <a:rPr lang="en-US" dirty="0">
                <a:solidFill>
                  <a:schemeClr val="dk1"/>
                </a:solidFill>
              </a:rPr>
            </a:br>
            <a:br>
              <a:rPr lang="en-US" dirty="0">
                <a:solidFill>
                  <a:schemeClr val="dk1"/>
                </a:solidFill>
              </a:rPr>
            </a:b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NAESB RMQ-BPS Meeting Presentation</a:t>
            </a:r>
            <a:b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 April 2023</a:t>
            </a: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248" name="Google Shape;248;p1"/>
          <p:cNvSpPr txBox="1">
            <a:spLocks noGrp="1"/>
          </p:cNvSpPr>
          <p:nvPr>
            <p:ph type="body" idx="3"/>
          </p:nvPr>
        </p:nvSpPr>
        <p:spPr>
          <a:xfrm>
            <a:off x="1356844" y="4706244"/>
            <a:ext cx="6128193" cy="144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 Brown, Principal Investigator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Lawrence Berkeley National Laboratory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Steve Widergren, co-PI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Pacific Northwest National Laboratory</a:t>
            </a:r>
          </a:p>
        </p:txBody>
      </p:sp>
      <p:sp>
        <p:nvSpPr>
          <p:cNvPr id="249" name="Google Shape;249;p1"/>
          <p:cNvSpPr txBox="1"/>
          <p:nvPr/>
        </p:nvSpPr>
        <p:spPr>
          <a:xfrm>
            <a:off x="1029900" y="3335725"/>
            <a:ext cx="6346547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1" i="0" u="none" strike="noStrike" kern="0" cap="none" spc="0" normalizeH="0" baseline="0" noProof="0" dirty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DOE Grid Modernization Laboratory Consortium (GMLC)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0" name="Google Shape;250;p1"/>
          <p:cNvGrpSpPr/>
          <p:nvPr/>
        </p:nvGrpSpPr>
        <p:grpSpPr>
          <a:xfrm>
            <a:off x="7738752" y="2166393"/>
            <a:ext cx="3911519" cy="4335740"/>
            <a:chOff x="1557510" y="-35193"/>
            <a:chExt cx="5013040" cy="5489114"/>
          </a:xfrm>
        </p:grpSpPr>
        <p:sp>
          <p:nvSpPr>
            <p:cNvPr id="251" name="Google Shape;251;p1"/>
            <p:cNvSpPr/>
            <p:nvPr/>
          </p:nvSpPr>
          <p:spPr>
            <a:xfrm>
              <a:off x="1967034" y="575816"/>
              <a:ext cx="4194000" cy="4194000"/>
            </a:xfrm>
            <a:prstGeom prst="blockArc">
              <a:avLst>
                <a:gd name="adj1" fmla="val 12600000"/>
                <a:gd name="adj2" fmla="val 16200000"/>
                <a:gd name="adj3" fmla="val 4521"/>
              </a:avLst>
            </a:prstGeom>
            <a:gradFill>
              <a:gsLst>
                <a:gs pos="0">
                  <a:srgbClr val="938953"/>
                </a:gs>
                <a:gs pos="27000">
                  <a:srgbClr val="938953"/>
                </a:gs>
                <a:gs pos="60000">
                  <a:srgbClr val="5F497A"/>
                </a:gs>
                <a:gs pos="100000">
                  <a:srgbClr val="5F497A"/>
                </a:gs>
              </a:gsLst>
              <a:lin ang="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1"/>
            <p:cNvSpPr/>
            <p:nvPr/>
          </p:nvSpPr>
          <p:spPr>
            <a:xfrm>
              <a:off x="1967034" y="575816"/>
              <a:ext cx="4194000" cy="4194000"/>
            </a:xfrm>
            <a:prstGeom prst="blockArc">
              <a:avLst>
                <a:gd name="adj1" fmla="val 9000000"/>
                <a:gd name="adj2" fmla="val 12600000"/>
                <a:gd name="adj3" fmla="val 4521"/>
              </a:avLst>
            </a:prstGeom>
            <a:gradFill>
              <a:gsLst>
                <a:gs pos="0">
                  <a:srgbClr val="205867"/>
                </a:gs>
                <a:gs pos="20000">
                  <a:srgbClr val="205867"/>
                </a:gs>
                <a:gs pos="65000">
                  <a:srgbClr val="938953"/>
                </a:gs>
                <a:gs pos="100000">
                  <a:srgbClr val="938953"/>
                </a:gs>
              </a:gsLst>
              <a:lin ang="16200038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1"/>
            <p:cNvSpPr/>
            <p:nvPr/>
          </p:nvSpPr>
          <p:spPr>
            <a:xfrm>
              <a:off x="1967034" y="575816"/>
              <a:ext cx="4194000" cy="4194000"/>
            </a:xfrm>
            <a:prstGeom prst="blockArc">
              <a:avLst>
                <a:gd name="adj1" fmla="val 5400000"/>
                <a:gd name="adj2" fmla="val 9000000"/>
                <a:gd name="adj3" fmla="val 4521"/>
              </a:avLst>
            </a:prstGeom>
            <a:gradFill>
              <a:gsLst>
                <a:gs pos="0">
                  <a:srgbClr val="953734"/>
                </a:gs>
                <a:gs pos="67000">
                  <a:srgbClr val="31859B"/>
                </a:gs>
                <a:gs pos="100000">
                  <a:srgbClr val="31859B"/>
                </a:gs>
              </a:gsLst>
              <a:lin ang="16200038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1"/>
            <p:cNvSpPr/>
            <p:nvPr/>
          </p:nvSpPr>
          <p:spPr>
            <a:xfrm>
              <a:off x="1967034" y="575816"/>
              <a:ext cx="4194000" cy="4194000"/>
            </a:xfrm>
            <a:prstGeom prst="blockArc">
              <a:avLst>
                <a:gd name="adj1" fmla="val 1800000"/>
                <a:gd name="adj2" fmla="val 5400000"/>
                <a:gd name="adj3" fmla="val 4521"/>
              </a:avLst>
            </a:prstGeom>
            <a:gradFill>
              <a:gsLst>
                <a:gs pos="0">
                  <a:srgbClr val="76923C"/>
                </a:gs>
                <a:gs pos="20000">
                  <a:srgbClr val="76923C"/>
                </a:gs>
                <a:gs pos="60000">
                  <a:srgbClr val="D99593"/>
                </a:gs>
                <a:gs pos="100000">
                  <a:srgbClr val="D99593"/>
                </a:gs>
              </a:gsLst>
              <a:lin ang="10800025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1"/>
            <p:cNvSpPr/>
            <p:nvPr/>
          </p:nvSpPr>
          <p:spPr>
            <a:xfrm>
              <a:off x="1967034" y="575816"/>
              <a:ext cx="4194000" cy="4194000"/>
            </a:xfrm>
            <a:prstGeom prst="blockArc">
              <a:avLst>
                <a:gd name="adj1" fmla="val 19800000"/>
                <a:gd name="adj2" fmla="val 1800000"/>
                <a:gd name="adj3" fmla="val 4521"/>
              </a:avLst>
            </a:prstGeom>
            <a:gradFill>
              <a:gsLst>
                <a:gs pos="0">
                  <a:srgbClr val="E36C09"/>
                </a:gs>
                <a:gs pos="82000">
                  <a:srgbClr val="76923C"/>
                </a:gs>
                <a:gs pos="100000">
                  <a:srgbClr val="76923C"/>
                </a:gs>
              </a:gsLst>
              <a:lin ang="5400012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1"/>
            <p:cNvSpPr/>
            <p:nvPr/>
          </p:nvSpPr>
          <p:spPr>
            <a:xfrm>
              <a:off x="1967034" y="575816"/>
              <a:ext cx="4194000" cy="4194000"/>
            </a:xfrm>
            <a:prstGeom prst="blockArc">
              <a:avLst>
                <a:gd name="adj1" fmla="val 16200000"/>
                <a:gd name="adj2" fmla="val 19800000"/>
                <a:gd name="adj3" fmla="val 4521"/>
              </a:avLst>
            </a:prstGeom>
            <a:gradFill>
              <a:gsLst>
                <a:gs pos="0">
                  <a:srgbClr val="5F497A"/>
                </a:gs>
                <a:gs pos="38000">
                  <a:srgbClr val="5F497A"/>
                </a:gs>
                <a:gs pos="100000">
                  <a:srgbClr val="E36C09"/>
                </a:gs>
              </a:gsLst>
              <a:lin ang="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1"/>
            <p:cNvSpPr/>
            <p:nvPr/>
          </p:nvSpPr>
          <p:spPr>
            <a:xfrm>
              <a:off x="3035300" y="1644082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38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"/>
            <p:cNvSpPr txBox="1"/>
            <p:nvPr/>
          </p:nvSpPr>
          <p:spPr>
            <a:xfrm>
              <a:off x="3336599" y="1945381"/>
              <a:ext cx="1454700" cy="1454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Grid Modern-</a:t>
              </a:r>
              <a:endParaRPr kumimoji="0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ization</a:t>
              </a:r>
              <a:endParaRPr kumimoji="0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>
              <a:off x="3405584" y="-35193"/>
              <a:ext cx="1316700" cy="1316700"/>
            </a:xfrm>
            <a:prstGeom prst="ellipse">
              <a:avLst/>
            </a:prstGeom>
            <a:gradFill>
              <a:gsLst>
                <a:gs pos="0">
                  <a:srgbClr val="5F497A"/>
                </a:gs>
                <a:gs pos="100000">
                  <a:schemeClr val="lt1"/>
                </a:gs>
              </a:gsLst>
              <a:lin ang="16200038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"/>
            <p:cNvSpPr txBox="1"/>
            <p:nvPr/>
          </p:nvSpPr>
          <p:spPr>
            <a:xfrm>
              <a:off x="3598429" y="157652"/>
              <a:ext cx="931200" cy="93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Reliable</a:t>
              </a:r>
              <a:endParaRPr kumimoji="0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>
              <a:off x="5180554" y="989586"/>
              <a:ext cx="1316700" cy="1316700"/>
            </a:xfrm>
            <a:prstGeom prst="ellipse">
              <a:avLst/>
            </a:prstGeom>
            <a:gradFill>
              <a:gsLst>
                <a:gs pos="0">
                  <a:srgbClr val="E36C09"/>
                </a:gs>
                <a:gs pos="100000">
                  <a:srgbClr val="FBD4B4"/>
                </a:gs>
              </a:gsLst>
              <a:lin ang="18900044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1"/>
            <p:cNvSpPr txBox="1"/>
            <p:nvPr/>
          </p:nvSpPr>
          <p:spPr>
            <a:xfrm>
              <a:off x="5373399" y="1182431"/>
              <a:ext cx="931200" cy="931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Secure</a:t>
              </a:r>
              <a:endParaRPr kumimoji="0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>
              <a:off x="5107450" y="2966041"/>
              <a:ext cx="1463100" cy="1463100"/>
            </a:xfrm>
            <a:prstGeom prst="ellipse">
              <a:avLst/>
            </a:prstGeom>
            <a:gradFill>
              <a:gsLst>
                <a:gs pos="0">
                  <a:srgbClr val="76923C"/>
                </a:gs>
                <a:gs pos="30000">
                  <a:srgbClr val="76923C"/>
                </a:gs>
                <a:gs pos="100000">
                  <a:srgbClr val="D6E3BC"/>
                </a:gs>
              </a:gsLst>
              <a:lin ang="2700006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"/>
            <p:cNvSpPr txBox="1"/>
            <p:nvPr/>
          </p:nvSpPr>
          <p:spPr>
            <a:xfrm>
              <a:off x="5321707" y="3180298"/>
              <a:ext cx="1034400" cy="103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20300" rIns="20300" bIns="203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Affordable</a:t>
              </a:r>
              <a:endParaRPr kumimoji="0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1"/>
            <p:cNvSpPr/>
            <p:nvPr/>
          </p:nvSpPr>
          <p:spPr>
            <a:xfrm>
              <a:off x="3332480" y="3990821"/>
              <a:ext cx="1463100" cy="1463100"/>
            </a:xfrm>
            <a:prstGeom prst="ellipse">
              <a:avLst/>
            </a:prstGeom>
            <a:gradFill>
              <a:gsLst>
                <a:gs pos="0">
                  <a:srgbClr val="953734"/>
                </a:gs>
                <a:gs pos="100000">
                  <a:srgbClr val="F2DADA"/>
                </a:gs>
              </a:gsLst>
              <a:lin ang="5400012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1"/>
            <p:cNvSpPr txBox="1"/>
            <p:nvPr/>
          </p:nvSpPr>
          <p:spPr>
            <a:xfrm>
              <a:off x="3546737" y="4205078"/>
              <a:ext cx="1034400" cy="103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Flexible</a:t>
              </a:r>
              <a:endParaRPr kumimoji="0" sz="12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1"/>
            <p:cNvSpPr/>
            <p:nvPr/>
          </p:nvSpPr>
          <p:spPr>
            <a:xfrm>
              <a:off x="1557510" y="2966041"/>
              <a:ext cx="1463100" cy="1463100"/>
            </a:xfrm>
            <a:prstGeom prst="ellipse">
              <a:avLst/>
            </a:prstGeom>
            <a:gradFill>
              <a:gsLst>
                <a:gs pos="0">
                  <a:srgbClr val="205867"/>
                </a:gs>
                <a:gs pos="100000">
                  <a:srgbClr val="B6DDE7"/>
                </a:gs>
              </a:gsLst>
              <a:lin ang="7500132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"/>
            <p:cNvSpPr txBox="1"/>
            <p:nvPr/>
          </p:nvSpPr>
          <p:spPr>
            <a:xfrm>
              <a:off x="1771767" y="3180298"/>
              <a:ext cx="1034400" cy="103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300" tIns="0" rIns="20300" bIns="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Sustain-</a:t>
              </a:r>
              <a:endParaRPr kumimoji="0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able</a:t>
              </a:r>
              <a:endParaRPr kumimoji="0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1"/>
            <p:cNvSpPr/>
            <p:nvPr/>
          </p:nvSpPr>
          <p:spPr>
            <a:xfrm>
              <a:off x="1557510" y="916482"/>
              <a:ext cx="1463100" cy="1463100"/>
            </a:xfrm>
            <a:prstGeom prst="ellipse">
              <a:avLst/>
            </a:prstGeom>
            <a:gradFill>
              <a:gsLst>
                <a:gs pos="0">
                  <a:srgbClr val="938953"/>
                </a:gs>
                <a:gs pos="100000">
                  <a:srgbClr val="DDD9C3"/>
                </a:gs>
              </a:gsLst>
              <a:lin ang="12659846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  <a:tabLst/>
                <a:defRPr/>
              </a:pPr>
              <a:endParaRPr kumimoji="0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1"/>
            <p:cNvSpPr txBox="1"/>
            <p:nvPr/>
          </p:nvSpPr>
          <p:spPr>
            <a:xfrm>
              <a:off x="1771767" y="1130739"/>
              <a:ext cx="1034400" cy="103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2850" tIns="22850" rIns="22850" bIns="2285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Resilient</a:t>
              </a:r>
              <a:endParaRPr kumimoji="0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920402-DBB1-4DE7-BC29-CB3C921286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 Apr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3BA131-A63A-42FA-A3DA-A784269F1B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E6FA4-066E-462F-B65E-3576668EF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005" y="274642"/>
            <a:ext cx="9430166" cy="808597"/>
          </a:xfrm>
        </p:spPr>
        <p:txBody>
          <a:bodyPr/>
          <a:lstStyle/>
          <a:p>
            <a:r>
              <a:rPr lang="en-US" dirty="0"/>
              <a:t>Grid Services – WEQ-000 definitions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C0F2C3-F4DA-45F5-8F9E-DB4DC247610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 Apr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BCD15-DBB4-44E1-9269-042FAC9458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93E462-BCDA-45F7-A446-056DC73EB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4394" y="1600205"/>
            <a:ext cx="11541116" cy="4983153"/>
          </a:xfrm>
        </p:spPr>
        <p:txBody>
          <a:bodyPr>
            <a:normAutofit/>
          </a:bodyPr>
          <a:lstStyle/>
          <a:p>
            <a:r>
              <a:rPr lang="en-US" b="1" dirty="0"/>
              <a:t>Energy Grid Service</a:t>
            </a:r>
            <a:r>
              <a:rPr lang="en-US" dirty="0"/>
              <a:t>: A type of service in which a resource provides a quantity of energy over a scheduled period of operation.</a:t>
            </a:r>
          </a:p>
          <a:p>
            <a:r>
              <a:rPr lang="en-US" b="1" dirty="0"/>
              <a:t>Reserve Grid Service</a:t>
            </a:r>
            <a:r>
              <a:rPr lang="en-US" dirty="0"/>
              <a:t>: A type of service in which a resource provides energy when called upon by the system operator over a commitment period. </a:t>
            </a:r>
          </a:p>
          <a:p>
            <a:r>
              <a:rPr lang="en-US" b="1" dirty="0"/>
              <a:t>Regulation Grid Service</a:t>
            </a:r>
            <a:r>
              <a:rPr lang="en-US" dirty="0"/>
              <a:t>: A type of service in which a resource continuously increases and decreases energy in response to real-time signals from the system operator over a commitment period. </a:t>
            </a:r>
          </a:p>
          <a:p>
            <a:r>
              <a:rPr lang="en-US" b="1" dirty="0"/>
              <a:t>Frequency Response Grid Service</a:t>
            </a:r>
            <a:r>
              <a:rPr lang="en-US" dirty="0"/>
              <a:t>: A type of service in which a resource reacts or responds to a change in system frequency by altering its power levels</a:t>
            </a:r>
            <a:endParaRPr lang="en-US" i="1" dirty="0"/>
          </a:p>
          <a:p>
            <a:r>
              <a:rPr lang="en-US" b="1" dirty="0"/>
              <a:t>Voltage Management Grid Service</a:t>
            </a:r>
            <a:r>
              <a:rPr lang="en-US" dirty="0"/>
              <a:t>: A type of service in which a resource provides voltage support within a specified upper and lower voltage range over a commitment period.</a:t>
            </a:r>
          </a:p>
          <a:p>
            <a:r>
              <a:rPr lang="en-US" b="1" dirty="0"/>
              <a:t>Blackstart Grid Service</a:t>
            </a:r>
            <a:r>
              <a:rPr lang="en-US" dirty="0"/>
              <a:t>: A type of service in which a resource can energize or remain energized without an outside electrical supply</a:t>
            </a:r>
            <a:r>
              <a:rPr lang="en-US" i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310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ECF5C-C77A-90B9-13ED-B3B1E11E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 Summary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68EA7B-43CF-F816-8423-79722D7F880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 Apr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C0688B-1321-A94E-89FC-1805705EBC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20CB251-189A-7281-A758-52021A3CA521}"/>
              </a:ext>
            </a:extLst>
          </p:cNvPr>
          <p:cNvGraphicFramePr>
            <a:graphicFrameLocks noGrp="1"/>
          </p:cNvGraphicFramePr>
          <p:nvPr/>
        </p:nvGraphicFramePr>
        <p:xfrm>
          <a:off x="144651" y="1349577"/>
          <a:ext cx="11902698" cy="4770120"/>
        </p:xfrm>
        <a:graphic>
          <a:graphicData uri="http://schemas.openxmlformats.org/drawingml/2006/table">
            <a:tbl>
              <a:tblPr/>
              <a:tblGrid>
                <a:gridCol w="1226949">
                  <a:extLst>
                    <a:ext uri="{9D8B030D-6E8A-4147-A177-3AD203B41FA5}">
                      <a16:colId xmlns:a16="http://schemas.microsoft.com/office/drawing/2014/main" val="779741261"/>
                    </a:ext>
                  </a:extLst>
                </a:gridCol>
                <a:gridCol w="2034073">
                  <a:extLst>
                    <a:ext uri="{9D8B030D-6E8A-4147-A177-3AD203B41FA5}">
                      <a16:colId xmlns:a16="http://schemas.microsoft.com/office/drawing/2014/main" val="259988012"/>
                    </a:ext>
                  </a:extLst>
                </a:gridCol>
                <a:gridCol w="1688841">
                  <a:extLst>
                    <a:ext uri="{9D8B030D-6E8A-4147-A177-3AD203B41FA5}">
                      <a16:colId xmlns:a16="http://schemas.microsoft.com/office/drawing/2014/main" val="4189833330"/>
                    </a:ext>
                  </a:extLst>
                </a:gridCol>
                <a:gridCol w="1772817">
                  <a:extLst>
                    <a:ext uri="{9D8B030D-6E8A-4147-A177-3AD203B41FA5}">
                      <a16:colId xmlns:a16="http://schemas.microsoft.com/office/drawing/2014/main" val="153659998"/>
                    </a:ext>
                  </a:extLst>
                </a:gridCol>
                <a:gridCol w="1642187">
                  <a:extLst>
                    <a:ext uri="{9D8B030D-6E8A-4147-A177-3AD203B41FA5}">
                      <a16:colId xmlns:a16="http://schemas.microsoft.com/office/drawing/2014/main" val="1094055375"/>
                    </a:ext>
                  </a:extLst>
                </a:gridCol>
                <a:gridCol w="1735494">
                  <a:extLst>
                    <a:ext uri="{9D8B030D-6E8A-4147-A177-3AD203B41FA5}">
                      <a16:colId xmlns:a16="http://schemas.microsoft.com/office/drawing/2014/main" val="1520083219"/>
                    </a:ext>
                  </a:extLst>
                </a:gridCol>
                <a:gridCol w="1802337">
                  <a:extLst>
                    <a:ext uri="{9D8B030D-6E8A-4147-A177-3AD203B41FA5}">
                      <a16:colId xmlns:a16="http://schemas.microsoft.com/office/drawing/2014/main" val="1835549136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Grid Service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Regulation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Frequency Response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Voltage Mgmt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Blackstart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069007"/>
                  </a:ext>
                </a:extLst>
              </a:tr>
              <a:tr h="184150">
                <a:tc rowSpan="4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Attributes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(quantity)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(quantity)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(level)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droop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 voltage or range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(level)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904053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(level)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(level)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regulation range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deadband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location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regulation range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129648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location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location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mileage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location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location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44971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location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239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528692"/>
                  </a:ext>
                </a:extLst>
              </a:tr>
              <a:tr h="184150">
                <a:tc rowSpan="4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Timing Attributes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delivery schedule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delivery schedule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delivery schedule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delivery schedule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delivery schedule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delivery schedule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397662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sched notification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sched notification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sched notification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sched notification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sched notification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sched notification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392905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 of response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 of response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signal periodicity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 of response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517619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signal periodicity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616170"/>
                  </a:ext>
                </a:extLst>
              </a:tr>
              <a:tr h="5715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899823"/>
                  </a:ext>
                </a:extLst>
              </a:tr>
              <a:tr h="151130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Determinations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agreements specify: a) measurement equipment and location, b) measurement units and frequency, and c) calculations of estimating methods. Examples:  revenue grade energy interval meters or periodic power measurements to estimate energy. 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agreements specify how performance is quantified such as energy interval meters and time-stamped power measurements.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agreements specify how real power increase or decrease is measured. A performance score or index mechanism may be applied.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agreements specify how performance is quantified with frequency response measurements.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agreements specify how performance is quantified.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agreements specify how performance is quantified.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350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082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6C391-4E52-C4EF-604C-D3E2F1689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 Energy Grid Service Examples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AFD3E4-61B3-C66D-216B-8947D77380D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 Apr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0F7B1-CD9C-4B85-DA39-661ED6797A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2F5DCE-E65B-6994-727C-1BD50C9519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080852"/>
              </p:ext>
            </p:extLst>
          </p:nvPr>
        </p:nvGraphicFramePr>
        <p:xfrm>
          <a:off x="144651" y="1463040"/>
          <a:ext cx="11559669" cy="4676503"/>
        </p:xfrm>
        <a:graphic>
          <a:graphicData uri="http://schemas.openxmlformats.org/drawingml/2006/table">
            <a:tbl>
              <a:tblPr/>
              <a:tblGrid>
                <a:gridCol w="1553520">
                  <a:extLst>
                    <a:ext uri="{9D8B030D-6E8A-4147-A177-3AD203B41FA5}">
                      <a16:colId xmlns:a16="http://schemas.microsoft.com/office/drawing/2014/main" val="456164346"/>
                    </a:ext>
                  </a:extLst>
                </a:gridCol>
                <a:gridCol w="2856530">
                  <a:extLst>
                    <a:ext uri="{9D8B030D-6E8A-4147-A177-3AD203B41FA5}">
                      <a16:colId xmlns:a16="http://schemas.microsoft.com/office/drawing/2014/main" val="3117595832"/>
                    </a:ext>
                  </a:extLst>
                </a:gridCol>
                <a:gridCol w="2388775">
                  <a:extLst>
                    <a:ext uri="{9D8B030D-6E8A-4147-A177-3AD203B41FA5}">
                      <a16:colId xmlns:a16="http://schemas.microsoft.com/office/drawing/2014/main" val="2597832337"/>
                    </a:ext>
                  </a:extLst>
                </a:gridCol>
                <a:gridCol w="2388775">
                  <a:extLst>
                    <a:ext uri="{9D8B030D-6E8A-4147-A177-3AD203B41FA5}">
                      <a16:colId xmlns:a16="http://schemas.microsoft.com/office/drawing/2014/main" val="2626726591"/>
                    </a:ext>
                  </a:extLst>
                </a:gridCol>
                <a:gridCol w="2372069">
                  <a:extLst>
                    <a:ext uri="{9D8B030D-6E8A-4147-A177-3AD203B41FA5}">
                      <a16:colId xmlns:a16="http://schemas.microsoft.com/office/drawing/2014/main" val="3711201880"/>
                    </a:ext>
                  </a:extLst>
                </a:gridCol>
              </a:tblGrid>
              <a:tr h="216406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CAISO - DA &amp; Hourly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SPP - DA &amp; RT Balancing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PJM - DA &amp; RT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208753"/>
                  </a:ext>
                </a:extLst>
              </a:tr>
              <a:tr h="20462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Grid Service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Services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Service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Market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989693"/>
                  </a:ext>
                </a:extLst>
              </a:tr>
              <a:tr h="216406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Attributes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(quantity)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MWh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MWh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MWh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437310"/>
                  </a:ext>
                </a:extLst>
              </a:tr>
              <a:tr h="2164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(level)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MW, $/MW curve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MW, $/MW curve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MW, $/MW curve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76183"/>
                  </a:ext>
                </a:extLst>
              </a:tr>
              <a:tr h="4017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location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producing &amp; delivery nodes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ENodes linked to PNodes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pnode tied to physical connect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0800"/>
                  </a:ext>
                </a:extLst>
              </a:tr>
              <a:tr h="20462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084286"/>
                  </a:ext>
                </a:extLst>
              </a:tr>
              <a:tr h="432813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Timing Attributes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delivery schedule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 24 hrs, Hour: 1 hr prior in 5-min increments 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 24 hrs, RTBM: 30 min prior in 5-min increments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 24 hrs, RT: 65 min prior in 5-min increments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618486"/>
                  </a:ext>
                </a:extLst>
              </a:tr>
              <a:tr h="649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sched notification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 1pm day prior, Hour: 45-min prior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 1pm day prior, RTBM: not published prior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 1:30pm w/ rebidding 2:15pm day prior, RT: not published prior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202523"/>
                  </a:ext>
                </a:extLst>
              </a:tr>
              <a:tr h="20462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879067"/>
                  </a:ext>
                </a:extLst>
              </a:tr>
              <a:tr h="1874203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Determinations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agreements specify: a) measurement equipment and location, b) measurement units and frequency, and c) calculations of estimating methods. Examples:  revenue grade energy interval meters or periodic power measurements to estimate energy.  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 quality energy interval meter certified by CAISO reading at point of interconnection. 5- or 15-minute intervals. Estimation procedure used if there is a measurement failure.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 quality energy meters at the Pnodes at least hourly or every 5 minutes synchronized to delivery intervals. Real-time power used as backup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“For each hour of the Operating Day, PJM calculates an hourly-integrated telemetry MWh value using the time-weighted telemetry MW values for each of the five-minute intervals in the hour”</a:t>
                      </a:r>
                    </a:p>
                  </a:txBody>
                  <a:tcPr marL="6345" marR="6345" marT="634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705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485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6C391-4E52-C4EF-604C-D3E2F1689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 Reserve Grid Service Examples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AFD3E4-61B3-C66D-216B-8947D77380D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 Apr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0F7B1-CD9C-4B85-DA39-661ED6797A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B609DA4-EB98-6706-F7FA-B90117B789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056095"/>
              </p:ext>
            </p:extLst>
          </p:nvPr>
        </p:nvGraphicFramePr>
        <p:xfrm>
          <a:off x="557128" y="1586622"/>
          <a:ext cx="10930659" cy="4842170"/>
        </p:xfrm>
        <a:graphic>
          <a:graphicData uri="http://schemas.openxmlformats.org/drawingml/2006/table">
            <a:tbl>
              <a:tblPr/>
              <a:tblGrid>
                <a:gridCol w="1736223">
                  <a:extLst>
                    <a:ext uri="{9D8B030D-6E8A-4147-A177-3AD203B41FA5}">
                      <a16:colId xmlns:a16="http://schemas.microsoft.com/office/drawing/2014/main" val="400893756"/>
                    </a:ext>
                  </a:extLst>
                </a:gridCol>
                <a:gridCol w="1736223">
                  <a:extLst>
                    <a:ext uri="{9D8B030D-6E8A-4147-A177-3AD203B41FA5}">
                      <a16:colId xmlns:a16="http://schemas.microsoft.com/office/drawing/2014/main" val="3053279532"/>
                    </a:ext>
                  </a:extLst>
                </a:gridCol>
                <a:gridCol w="1675834">
                  <a:extLst>
                    <a:ext uri="{9D8B030D-6E8A-4147-A177-3AD203B41FA5}">
                      <a16:colId xmlns:a16="http://schemas.microsoft.com/office/drawing/2014/main" val="3341650103"/>
                    </a:ext>
                  </a:extLst>
                </a:gridCol>
                <a:gridCol w="1932492">
                  <a:extLst>
                    <a:ext uri="{9D8B030D-6E8A-4147-A177-3AD203B41FA5}">
                      <a16:colId xmlns:a16="http://schemas.microsoft.com/office/drawing/2014/main" val="431165502"/>
                    </a:ext>
                  </a:extLst>
                </a:gridCol>
                <a:gridCol w="1932492">
                  <a:extLst>
                    <a:ext uri="{9D8B030D-6E8A-4147-A177-3AD203B41FA5}">
                      <a16:colId xmlns:a16="http://schemas.microsoft.com/office/drawing/2014/main" val="85228332"/>
                    </a:ext>
                  </a:extLst>
                </a:gridCol>
                <a:gridCol w="1917395">
                  <a:extLst>
                    <a:ext uri="{9D8B030D-6E8A-4147-A177-3AD203B41FA5}">
                      <a16:colId xmlns:a16="http://schemas.microsoft.com/office/drawing/2014/main" val="2230893313"/>
                    </a:ext>
                  </a:extLst>
                </a:gridCol>
              </a:tblGrid>
              <a:tr h="259501"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CAISO - DA &amp; Hourly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SPP - DA &amp; RT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694935"/>
                  </a:ext>
                </a:extLst>
              </a:tr>
              <a:tr h="25950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Grid Service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Spinning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Non-spinning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Spinning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Supplemental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474724"/>
                  </a:ext>
                </a:extLst>
              </a:tr>
              <a:tr h="259501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Attributes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(quantity)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MWh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MWh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765215"/>
                  </a:ext>
                </a:extLst>
              </a:tr>
              <a:tr h="2595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power (level)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MW, $/MW curve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MW, $/MW curve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MW, $/MW curve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MW, $/MW curve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805935"/>
                  </a:ext>
                </a:extLst>
              </a:tr>
              <a:tr h="481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electrical location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ancillary service region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ancillary service region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 zone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reserve zone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296355"/>
                  </a:ext>
                </a:extLst>
              </a:tr>
              <a:tr h="245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976319"/>
                  </a:ext>
                </a:extLst>
              </a:tr>
              <a:tr h="501105"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Timing Attributes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delivery schedule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 24 hrs, Hour: 1 hr prior  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 24 hrs, Hour: 1 hr prior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 24hrs, RT 30-min prior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 24hrs, RT 30-min prior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634028"/>
                  </a:ext>
                </a:extLst>
              </a:tr>
              <a:tr h="5637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 sched notification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 1pm day prior, Hour: 45-min prior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 1pm day prior, Hour: 45-min prior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 6am day prior, Hour: not published prior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 1pm day prior, Hour: not published prior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927047"/>
                  </a:ext>
                </a:extLst>
              </a:tr>
              <a:tr h="2595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 of response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min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min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min from online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min from offline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300288"/>
                  </a:ext>
                </a:extLst>
              </a:tr>
              <a:tr h="245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103295"/>
                  </a:ext>
                </a:extLst>
              </a:tr>
              <a:tr h="150802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Determinations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agreements specify how performance is quantified such as energy interval metersand time-stamped power measurements.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Selected equipment is to be on-line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settlement quality energy meter in 5-min intervals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equipment capable to respond within 10 min of notice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 quality energy meter in 5 min intervals. Where unavailable telemetered power scanned every 10 sec.</a:t>
                      </a:r>
                    </a:p>
                  </a:txBody>
                  <a:tcPr marL="6350" marR="6350" marT="635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089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124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C305-4381-6240-909B-A65953FDF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Retail grid-DER Services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361E4C-1B4F-1332-E1DD-300EC88D213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 Apr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BA479-D7BD-7E75-AF25-29BA957E83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74F79D-6BC1-4888-C9BB-E2F14BB465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Drivers for coordinating DER flexible operation has largely been wholesale market driven</a:t>
            </a:r>
          </a:p>
          <a:p>
            <a:r>
              <a:rPr lang="en-US" dirty="0"/>
              <a:t>Retail engagement terms have been program-oriented, not service-oriented</a:t>
            </a:r>
          </a:p>
          <a:p>
            <a:pPr lvl="1"/>
            <a:r>
              <a:rPr lang="en-US" dirty="0"/>
              <a:t>Demand response</a:t>
            </a:r>
          </a:p>
          <a:p>
            <a:pPr lvl="1"/>
            <a:r>
              <a:rPr lang="en-US" dirty="0"/>
              <a:t>Demand-side management</a:t>
            </a:r>
          </a:p>
          <a:p>
            <a:pPr lvl="1"/>
            <a:r>
              <a:rPr lang="en-US" dirty="0"/>
              <a:t>Demand caps</a:t>
            </a:r>
          </a:p>
          <a:p>
            <a:pPr lvl="1"/>
            <a:r>
              <a:rPr lang="en-US" dirty="0"/>
              <a:t>Congestion management</a:t>
            </a:r>
          </a:p>
          <a:p>
            <a:pPr lvl="1"/>
            <a:r>
              <a:rPr lang="en-US" dirty="0"/>
              <a:t>Emergency load reduction</a:t>
            </a:r>
          </a:p>
          <a:p>
            <a:pPr lvl="1"/>
            <a:r>
              <a:rPr lang="en-US" dirty="0"/>
              <a:t>Time-variable pricing programs</a:t>
            </a:r>
          </a:p>
          <a:p>
            <a:pPr lvl="2"/>
            <a:r>
              <a:rPr lang="en-US" dirty="0"/>
              <a:t>Time-of-use</a:t>
            </a:r>
          </a:p>
          <a:p>
            <a:pPr lvl="2"/>
            <a:r>
              <a:rPr lang="en-US" dirty="0"/>
              <a:t>Dynamic time-of-use</a:t>
            </a:r>
          </a:p>
          <a:p>
            <a:pPr lvl="2"/>
            <a:r>
              <a:rPr lang="en-US" dirty="0"/>
              <a:t>Peak pricing</a:t>
            </a:r>
          </a:p>
          <a:p>
            <a:pPr lvl="2"/>
            <a:r>
              <a:rPr lang="en-US" dirty="0"/>
              <a:t>Critical peak pricing</a:t>
            </a:r>
          </a:p>
          <a:p>
            <a:pPr lvl="2"/>
            <a:r>
              <a:rPr lang="en-US" dirty="0"/>
              <a:t>Real-time pricing</a:t>
            </a:r>
          </a:p>
          <a:p>
            <a:pPr lvl="2"/>
            <a:r>
              <a:rPr lang="en-US" dirty="0"/>
              <a:t>Day-ahead pricing</a:t>
            </a:r>
          </a:p>
          <a:p>
            <a:pPr lvl="1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82B3CA-6383-FFED-315F-4AE305E0711C}"/>
              </a:ext>
            </a:extLst>
          </p:cNvPr>
          <p:cNvSpPr txBox="1"/>
          <p:nvPr/>
        </p:nvSpPr>
        <p:spPr>
          <a:xfrm>
            <a:off x="6044952" y="2714595"/>
            <a:ext cx="4786605" cy="29238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Observations</a:t>
            </a:r>
          </a:p>
          <a:p>
            <a:endParaRPr lang="en-US" sz="16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Programs named and designed around operational objectives rather than the service to be provided.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The services seem to fall into a couple categories:</a:t>
            </a:r>
          </a:p>
          <a:p>
            <a:pPr lvl="5"/>
            <a:r>
              <a:rPr lang="en-US" sz="1600" dirty="0"/>
              <a:t>	A. energy grid-DER service</a:t>
            </a:r>
          </a:p>
          <a:p>
            <a:pPr lvl="5"/>
            <a:r>
              <a:rPr lang="en-US" sz="1600" dirty="0"/>
              <a:t>	B. reserve grid-DER service</a:t>
            </a:r>
          </a:p>
          <a:p>
            <a:pPr marL="342900" lvl="5" indent="-342900">
              <a:buFont typeface="Arial" panose="020B0604020202020204" pitchFamily="34" charset="0"/>
              <a:buChar char="•"/>
            </a:pPr>
            <a:r>
              <a:rPr lang="en-US" sz="1600" dirty="0"/>
              <a:t>Other wholesale grid services not yet practical</a:t>
            </a:r>
          </a:p>
          <a:p>
            <a:pPr marL="342900" lvl="5" indent="-34290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25432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EC552-B9BF-4EFB-8432-45F2BB66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Desired Outcome of Effort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7F193F-E00F-6F50-AF2B-F0B11F2B45E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 Apr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C35C5-778C-7BB8-1564-96D46F5859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0F1B1E-0011-D8B2-8C13-44BF38B2FF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Classification of a (small) set of grid services for retail markets</a:t>
            </a:r>
          </a:p>
          <a:p>
            <a:pPr lvl="1"/>
            <a:r>
              <a:rPr lang="en-US" dirty="0"/>
              <a:t>Consistent with R22001 if possible</a:t>
            </a:r>
          </a:p>
          <a:p>
            <a:r>
              <a:rPr lang="en-US" dirty="0"/>
              <a:t>Common names for these grid-service types</a:t>
            </a:r>
          </a:p>
          <a:p>
            <a:r>
              <a:rPr lang="en-US" dirty="0"/>
              <a:t>Clear definitions of the service types</a:t>
            </a:r>
          </a:p>
          <a:p>
            <a:pPr lvl="1"/>
            <a:r>
              <a:rPr lang="en-US" dirty="0"/>
              <a:t>Parameterized performance expectations (i.e., electrical attributes, timing attributes)</a:t>
            </a:r>
          </a:p>
          <a:p>
            <a:pPr lvl="1"/>
            <a:r>
              <a:rPr lang="en-US" dirty="0"/>
              <a:t>Accommodate necessary specialization</a:t>
            </a:r>
          </a:p>
          <a:p>
            <a:r>
              <a:rPr lang="en-US" dirty="0"/>
              <a:t>Examples of how existing retail grid-DER programs map into common services</a:t>
            </a:r>
          </a:p>
          <a:p>
            <a:r>
              <a:rPr lang="en-US" dirty="0"/>
              <a:t>As much commonality as possible between wholesale and retail grid services</a:t>
            </a:r>
          </a:p>
          <a:p>
            <a:endParaRPr lang="en-US" dirty="0"/>
          </a:p>
          <a:p>
            <a:r>
              <a:rPr lang="en-US" dirty="0"/>
              <a:t>Effort does NOT,</a:t>
            </a:r>
          </a:p>
          <a:p>
            <a:pPr lvl="1"/>
            <a:r>
              <a:rPr lang="en-US" dirty="0"/>
              <a:t>Propose a uniform market policy on retail services</a:t>
            </a:r>
          </a:p>
          <a:p>
            <a:pPr lvl="1"/>
            <a:r>
              <a:rPr lang="en-US" dirty="0"/>
              <a:t>Prescribe a single solution for DER integration into wholesale or retail electric markets</a:t>
            </a:r>
          </a:p>
          <a:p>
            <a:pPr lvl="1"/>
            <a:r>
              <a:rPr lang="en-US" dirty="0"/>
              <a:t>Specify DER management technology or platforms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29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F96F7-87BD-43C3-887B-5DB96DA27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6F6271-9575-4EAD-86FC-5391920EB72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 Apr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5F6A8D-9F12-46A0-90CD-4D2A65218E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39CFB-3F19-46C9-8114-7490FFF077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Level setting</a:t>
            </a:r>
          </a:p>
          <a:p>
            <a:pPr lvl="1"/>
            <a:r>
              <a:rPr lang="en-US" dirty="0"/>
              <a:t>DOE and National Lab interest in grid services</a:t>
            </a:r>
          </a:p>
          <a:p>
            <a:pPr lvl="1"/>
            <a:r>
              <a:rPr lang="en-US" dirty="0"/>
              <a:t>Standards request </a:t>
            </a:r>
            <a:r>
              <a:rPr lang="en-US" dirty="0">
                <a:solidFill>
                  <a:schemeClr val="dk1"/>
                </a:solidFill>
              </a:rPr>
              <a:t>R22001 – objectives</a:t>
            </a:r>
          </a:p>
          <a:p>
            <a:pPr lvl="1"/>
            <a:r>
              <a:rPr lang="en-US" dirty="0">
                <a:solidFill>
                  <a:schemeClr val="dk1"/>
                </a:solidFill>
              </a:rPr>
              <a:t>Service/performance-oriented principles</a:t>
            </a:r>
          </a:p>
          <a:p>
            <a:r>
              <a:rPr lang="en-US" dirty="0"/>
              <a:t>State of transmission grid services</a:t>
            </a:r>
          </a:p>
          <a:p>
            <a:r>
              <a:rPr lang="en-US" dirty="0"/>
              <a:t>Outcome of the WEQ-BPS R22001 work</a:t>
            </a:r>
          </a:p>
          <a:p>
            <a:pPr lvl="1"/>
            <a:r>
              <a:rPr lang="en-US" dirty="0"/>
              <a:t>Service descriptions</a:t>
            </a:r>
          </a:p>
          <a:p>
            <a:pPr lvl="1"/>
            <a:r>
              <a:rPr lang="en-US" dirty="0"/>
              <a:t>Examples mapping existing industry services to common services</a:t>
            </a:r>
          </a:p>
          <a:p>
            <a:r>
              <a:rPr lang="en-US" dirty="0"/>
              <a:t>State of retail market grid services</a:t>
            </a:r>
          </a:p>
          <a:p>
            <a:r>
              <a:rPr lang="en-US" dirty="0"/>
              <a:t>Desired outcome of effort</a:t>
            </a:r>
          </a:p>
        </p:txBody>
      </p:sp>
    </p:spTree>
    <p:extLst>
      <p:ext uri="{BB962C8B-B14F-4D97-AF65-F5344CB8AC3E}">
        <p14:creationId xmlns:p14="http://schemas.microsoft.com/office/powerpoint/2010/main" val="393116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4111E-E57E-4626-AD99-2B2A2383A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005" y="274642"/>
            <a:ext cx="9207503" cy="808597"/>
          </a:xfrm>
        </p:spPr>
        <p:txBody>
          <a:bodyPr/>
          <a:lstStyle/>
          <a:p>
            <a:r>
              <a:rPr lang="en-US" dirty="0"/>
              <a:t>DOE &amp; National Lab Grid Service Interest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7AB816-7322-4A5C-8623-8EC36DF4612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11 Apr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EAA2C6-BCC2-48E8-95ED-A403476E49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87AC05-DF87-4046-B9A8-4A4E818F00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Trends: operating the electric grid is growing in complexity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Variable renewable </a:t>
            </a:r>
            <a:r>
              <a:rPr lang="en-US" dirty="0"/>
              <a:t>resource growth challenges the traditional operating paradigm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Electrification</a:t>
            </a:r>
            <a:r>
              <a:rPr lang="en-US" dirty="0"/>
              <a:t> of more end-use applications increasing demand</a:t>
            </a:r>
          </a:p>
          <a:p>
            <a:pPr lvl="1"/>
            <a:r>
              <a:rPr lang="en-US" dirty="0"/>
              <a:t>Affordable </a:t>
            </a:r>
            <a:r>
              <a:rPr lang="en-US" dirty="0">
                <a:solidFill>
                  <a:srgbClr val="C00000"/>
                </a:solidFill>
              </a:rPr>
              <a:t>communications and intelligence </a:t>
            </a:r>
            <a:r>
              <a:rPr lang="en-US" dirty="0"/>
              <a:t>appearing at distribution level (infrastructure and customers)</a:t>
            </a:r>
          </a:p>
          <a:p>
            <a:pPr lvl="1"/>
            <a:r>
              <a:rPr lang="en-US" dirty="0"/>
              <a:t>Greater opportunities for </a:t>
            </a:r>
            <a:r>
              <a:rPr lang="en-US" dirty="0">
                <a:solidFill>
                  <a:srgbClr val="C00000"/>
                </a:solidFill>
              </a:rPr>
              <a:t>flexible grid-edge resources </a:t>
            </a:r>
            <a:r>
              <a:rPr lang="en-US" dirty="0"/>
              <a:t>to coordinate their operation with the system</a:t>
            </a:r>
          </a:p>
          <a:p>
            <a:pPr lvl="2"/>
            <a:r>
              <a:rPr lang="en-US" dirty="0"/>
              <a:t>Flexible grid-edge resources: responsive generation, storage, and demand</a:t>
            </a:r>
          </a:p>
          <a:p>
            <a:r>
              <a:rPr lang="en-US" dirty="0"/>
              <a:t>Challenge: </a:t>
            </a:r>
            <a:r>
              <a:rPr lang="en-US" dirty="0">
                <a:solidFill>
                  <a:srgbClr val="C00000"/>
                </a:solidFill>
              </a:rPr>
              <a:t>integration and interoperation </a:t>
            </a:r>
            <a:r>
              <a:rPr lang="en-US" dirty="0"/>
              <a:t>of vast numbers of devices, systems, and participants</a:t>
            </a:r>
          </a:p>
          <a:p>
            <a:pPr lvl="1"/>
            <a:r>
              <a:rPr lang="en-US" dirty="0"/>
              <a:t>Significant equipment purchased, operated, and maintained by </a:t>
            </a:r>
            <a:r>
              <a:rPr lang="en-US" dirty="0">
                <a:solidFill>
                  <a:srgbClr val="C00000"/>
                </a:solidFill>
              </a:rPr>
              <a:t>non-grid entities</a:t>
            </a:r>
          </a:p>
          <a:p>
            <a:pPr lvl="1"/>
            <a:r>
              <a:rPr lang="en-US" dirty="0"/>
              <a:t>Technology is changing and </a:t>
            </a:r>
            <a:r>
              <a:rPr lang="en-US" dirty="0">
                <a:solidFill>
                  <a:srgbClr val="C00000"/>
                </a:solidFill>
              </a:rPr>
              <a:t>mixture is constantly evolving</a:t>
            </a:r>
          </a:p>
          <a:p>
            <a:pPr lvl="1"/>
            <a:r>
              <a:rPr lang="en-US" dirty="0"/>
              <a:t>Many </a:t>
            </a:r>
            <a:r>
              <a:rPr lang="en-US" dirty="0">
                <a:solidFill>
                  <a:schemeClr val="tx1"/>
                </a:solidFill>
              </a:rPr>
              <a:t>technology suppliers </a:t>
            </a:r>
            <a:r>
              <a:rPr lang="en-US" dirty="0"/>
              <a:t>with </a:t>
            </a:r>
            <a:r>
              <a:rPr lang="en-US" dirty="0">
                <a:solidFill>
                  <a:srgbClr val="C00000"/>
                </a:solidFill>
              </a:rPr>
              <a:t>various novel solutions</a:t>
            </a:r>
          </a:p>
          <a:p>
            <a:pPr lvl="1"/>
            <a:r>
              <a:rPr lang="en-US" dirty="0"/>
              <a:t>Many jurisdictions with </a:t>
            </a:r>
            <a:r>
              <a:rPr lang="en-US" dirty="0">
                <a:solidFill>
                  <a:srgbClr val="C00000"/>
                </a:solidFill>
              </a:rPr>
              <a:t>different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rules, regulations, and business processes</a:t>
            </a:r>
          </a:p>
          <a:p>
            <a:r>
              <a:rPr lang="en-US" dirty="0"/>
              <a:t>National labs (GMLC) working on standard Energy Services Interface (ESI) to improve interoperability of grid-edge resources</a:t>
            </a:r>
          </a:p>
          <a:p>
            <a:pPr lvl="1"/>
            <a:r>
              <a:rPr lang="en-US" dirty="0"/>
              <a:t>Builds on a foundation of common grid service definitions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3DCC6-1984-4742-972E-6C042A332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i="0" u="none" strike="noStrike" cap="none" dirty="0">
                <a:solidFill>
                  <a:srgbClr val="707276"/>
                </a:solidFill>
                <a:effectLst/>
                <a:latin typeface="Arial"/>
                <a:ea typeface="Arial"/>
                <a:cs typeface="Arial"/>
                <a:sym typeface="Arial"/>
              </a:rPr>
              <a:t>Standards Request R22001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222820-EF7B-4E94-8E56-A4A43EA1EC9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 Apr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986E6-B981-4257-99F3-5E2637A0F2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62F01A-08D5-41CD-BB53-3D50EE3EEA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Objective: </a:t>
            </a:r>
          </a:p>
          <a:p>
            <a:pPr lvl="1"/>
            <a:r>
              <a:rPr lang="en-US" dirty="0"/>
              <a:t>Classify common grid services that accommodate the diverse grid needs in different regions</a:t>
            </a:r>
          </a:p>
          <a:p>
            <a:pPr lvl="1"/>
            <a:r>
              <a:rPr lang="en-US" dirty="0"/>
              <a:t>Define common grid service types for wholesale power system interactions</a:t>
            </a:r>
          </a:p>
          <a:p>
            <a:pPr lvl="1"/>
            <a:r>
              <a:rPr lang="en-US" dirty="0"/>
              <a:t>Derive commonalities and important variations found in existing grid services</a:t>
            </a:r>
          </a:p>
          <a:p>
            <a:pPr lvl="1"/>
            <a:r>
              <a:rPr lang="en-US" dirty="0"/>
              <a:t>Meet near to mid-future needs gathered from major US ISO/RTOs and utilities</a:t>
            </a:r>
          </a:p>
          <a:p>
            <a:pPr lvl="1"/>
            <a:r>
              <a:rPr lang="en-US" dirty="0"/>
              <a:t>Accommodate specialization: performance characteristics and expectations</a:t>
            </a:r>
          </a:p>
          <a:p>
            <a:pPr lvl="2"/>
            <a:r>
              <a:rPr lang="en-US" dirty="0"/>
              <a:t>Qualification, performance expectations, monitoring, reconciliation, and settlement vary by operational policy of each region</a:t>
            </a:r>
          </a:p>
          <a:p>
            <a:pPr lvl="2"/>
            <a:r>
              <a:rPr lang="en-US" dirty="0"/>
              <a:t>But defining common policy was </a:t>
            </a:r>
            <a:r>
              <a:rPr lang="en-US" u="sng" dirty="0"/>
              <a:t>beyond the scope of the effort</a:t>
            </a:r>
          </a:p>
          <a:p>
            <a:r>
              <a:rPr lang="en-US" dirty="0"/>
              <a:t>Benefit:</a:t>
            </a:r>
          </a:p>
          <a:p>
            <a:pPr lvl="1"/>
            <a:r>
              <a:rPr lang="en-US" dirty="0"/>
              <a:t>Provides consistent service-type names, definitions, and performance characteristics</a:t>
            </a:r>
          </a:p>
          <a:p>
            <a:pPr lvl="1"/>
            <a:r>
              <a:rPr lang="en-US" dirty="0"/>
              <a:t>Encourages adoption of consistent terminology in wholesale markets</a:t>
            </a:r>
          </a:p>
          <a:p>
            <a:pPr lvl="1"/>
            <a:r>
              <a:rPr lang="en-US" dirty="0"/>
              <a:t>Provides starting place for retail-level grid service interactions with flexible, grid-edge resources</a:t>
            </a:r>
          </a:p>
        </p:txBody>
      </p:sp>
    </p:spTree>
    <p:extLst>
      <p:ext uri="{BB962C8B-B14F-4D97-AF65-F5344CB8AC3E}">
        <p14:creationId xmlns:p14="http://schemas.microsoft.com/office/powerpoint/2010/main" val="2701996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4F494-316C-4514-A9E9-6153159C0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Service-Oriented Principles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7C1E10-9752-47A6-9AB7-92C9E83A4C9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 Apr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263FFC-A0F2-4CF9-889B-E625594CA0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D778C4-1571-44B9-A2FF-8812676DA2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Important to distinguish grid </a:t>
            </a:r>
            <a:r>
              <a:rPr lang="en-US" i="1" dirty="0">
                <a:solidFill>
                  <a:srgbClr val="C00000"/>
                </a:solidFill>
              </a:rPr>
              <a:t>Operational Objectives </a:t>
            </a:r>
            <a:r>
              <a:rPr lang="en-US" dirty="0">
                <a:solidFill>
                  <a:schemeClr val="tx1"/>
                </a:solidFill>
              </a:rPr>
              <a:t>from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i="1" dirty="0">
                <a:solidFill>
                  <a:srgbClr val="C00000"/>
                </a:solidFill>
              </a:rPr>
              <a:t>Services</a:t>
            </a:r>
          </a:p>
          <a:p>
            <a:r>
              <a:rPr lang="en-US" dirty="0">
                <a:solidFill>
                  <a:srgbClr val="C00000"/>
                </a:solidFill>
              </a:rPr>
              <a:t>Operational objectives describe </a:t>
            </a:r>
            <a:r>
              <a:rPr lang="en-US" i="1" dirty="0">
                <a:solidFill>
                  <a:srgbClr val="C00000"/>
                </a:solidFill>
              </a:rPr>
              <a:t>why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a service is used</a:t>
            </a:r>
          </a:p>
          <a:p>
            <a:pPr lvl="1"/>
            <a:r>
              <a:rPr lang="en-US" dirty="0"/>
              <a:t>Use cases help describe the desired performance characteristics from a service</a:t>
            </a:r>
          </a:p>
          <a:p>
            <a:pPr lvl="1"/>
            <a:r>
              <a:rPr lang="en-US" dirty="0"/>
              <a:t>Examples: schedule energy to meet peak load forecast, or reserve energy for outage contingency</a:t>
            </a:r>
          </a:p>
          <a:p>
            <a:r>
              <a:rPr lang="en-US" dirty="0">
                <a:solidFill>
                  <a:srgbClr val="C00000"/>
                </a:solidFill>
              </a:rPr>
              <a:t>Services define </a:t>
            </a:r>
            <a:r>
              <a:rPr lang="en-US" i="1" dirty="0">
                <a:solidFill>
                  <a:srgbClr val="C00000"/>
                </a:solidFill>
              </a:rPr>
              <a:t>what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is to be performed – not how</a:t>
            </a:r>
          </a:p>
          <a:p>
            <a:pPr lvl="1"/>
            <a:r>
              <a:rPr lang="en-US" dirty="0"/>
              <a:t>Example: generation needs to be at nominal power level 100 MW in 10 minutes and maintained for 1 hour</a:t>
            </a:r>
          </a:p>
          <a:p>
            <a:pPr lvl="1"/>
            <a:r>
              <a:rPr lang="en-US" dirty="0"/>
              <a:t>Any equipment type that meets the performance requirement can provide the service</a:t>
            </a:r>
          </a:p>
          <a:p>
            <a:r>
              <a:rPr lang="en-US" dirty="0"/>
              <a:t>Service provider understands what to do, where, and when – not why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Boundaries of responsibility </a:t>
            </a:r>
            <a:r>
              <a:rPr lang="en-US" dirty="0"/>
              <a:t>are clearly understood between service requester and provider</a:t>
            </a:r>
          </a:p>
          <a:p>
            <a:pPr lvl="1"/>
            <a:r>
              <a:rPr lang="en-US" dirty="0"/>
              <a:t>The service requestor’s reasons for invoking the service (the operational objectives) are hidden</a:t>
            </a:r>
          </a:p>
          <a:p>
            <a:pPr lvl="1"/>
            <a:r>
              <a:rPr lang="en-US" dirty="0"/>
              <a:t>Example: a gas-turbine generator does not need to know it is scheduled for peak-load coverage</a:t>
            </a:r>
          </a:p>
          <a:p>
            <a:pPr lvl="1"/>
            <a:endParaRPr lang="en-US" dirty="0"/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Decouples areas of concern – makes integration simpler, cleaner, modular</a:t>
            </a:r>
          </a:p>
          <a:p>
            <a:pPr lvl="1"/>
            <a:r>
              <a:rPr lang="en-US" dirty="0"/>
              <a:t>Same service can be used to address multiple objectives</a:t>
            </a:r>
          </a:p>
          <a:p>
            <a:pPr lvl="1"/>
            <a:r>
              <a:rPr lang="en-US" dirty="0"/>
              <a:t>Accommodates service provider technology decisions within performance requirements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530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FF146-25A5-45B9-8A36-9AFE4476C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Grid Services – GMLC Review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E6BD0F-685A-49B4-B19F-4AFE6A9257D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 Apr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8B9C88-3490-41E0-942E-41F1B99D03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9B0DA7-30A4-4C0A-A094-D1DE002167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Literature review</a:t>
            </a:r>
          </a:p>
          <a:p>
            <a:r>
              <a:rPr lang="en-US" dirty="0"/>
              <a:t>Summary of transmission grid service categorization models</a:t>
            </a:r>
          </a:p>
          <a:p>
            <a:pPr lvl="1"/>
            <a:r>
              <a:rPr lang="en-US" dirty="0"/>
              <a:t>Denholm, Cappers, FERC, NERC, PNNL’s grid services report, etc.</a:t>
            </a:r>
          </a:p>
          <a:p>
            <a:r>
              <a:rPr lang="en-US" dirty="0"/>
              <a:t>Performance expectations v. operational objectives</a:t>
            </a:r>
          </a:p>
          <a:p>
            <a:r>
              <a:rPr lang="en-US" dirty="0"/>
              <a:t>Review and correlation of transmission grid service terms and definitions</a:t>
            </a:r>
          </a:p>
          <a:p>
            <a:pPr lvl="1"/>
            <a:r>
              <a:rPr lang="en-US" dirty="0"/>
              <a:t>FERC, NERC, CAISO, PJM, SPP, Hawaiian Electric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i="1" dirty="0"/>
              <a:t>State of Common Grid Services Definitions, GMLC report</a:t>
            </a:r>
            <a:r>
              <a:rPr lang="en-US" dirty="0"/>
              <a:t>:</a:t>
            </a:r>
          </a:p>
          <a:p>
            <a:pPr marL="114300" indent="0" algn="ctr">
              <a:buNone/>
            </a:pPr>
            <a:r>
              <a:rPr lang="en-US" dirty="0"/>
              <a:t>https://</a:t>
            </a:r>
            <a:r>
              <a:rPr lang="en-US" dirty="0" err="1"/>
              <a:t>escholarship.org</a:t>
            </a:r>
            <a:r>
              <a:rPr lang="en-US" dirty="0"/>
              <a:t>/</a:t>
            </a:r>
            <a:r>
              <a:rPr lang="en-US" dirty="0" err="1"/>
              <a:t>uc</a:t>
            </a:r>
            <a:r>
              <a:rPr lang="en-US" dirty="0"/>
              <a:t>/item/75d2n2dw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81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D0D18-D4A0-4105-A657-A88C4A3D6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i="0" u="none" strike="noStrike" cap="none" dirty="0">
                <a:solidFill>
                  <a:srgbClr val="707276"/>
                </a:solidFill>
                <a:effectLst/>
                <a:latin typeface="Arial"/>
                <a:ea typeface="Arial"/>
                <a:cs typeface="Arial"/>
                <a:sym typeface="Arial"/>
              </a:rPr>
              <a:t>Outcome of WEQ R22001 Effort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4FCC62-16CF-43FA-A08D-1849FACFF93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 Apr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32C5B8-6A17-463E-B908-A6362969AB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5ED0F2-09A2-43E9-9DD3-B0F11D6812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Classification of a (small) set of grid services</a:t>
            </a:r>
          </a:p>
          <a:p>
            <a:r>
              <a:rPr lang="en-US" dirty="0"/>
              <a:t>Common names for these grid-service types</a:t>
            </a:r>
          </a:p>
          <a:p>
            <a:r>
              <a:rPr lang="en-US" dirty="0"/>
              <a:t>Clear definitions of the service types</a:t>
            </a:r>
          </a:p>
          <a:p>
            <a:pPr lvl="1"/>
            <a:r>
              <a:rPr lang="en-US" dirty="0"/>
              <a:t>Parameterized performance expectations (i.e., electrical attributes, timing attributes)</a:t>
            </a:r>
          </a:p>
          <a:p>
            <a:pPr lvl="1"/>
            <a:r>
              <a:rPr lang="en-US" dirty="0"/>
              <a:t>Accommodate necessary specialization</a:t>
            </a:r>
          </a:p>
          <a:p>
            <a:endParaRPr lang="en-US" dirty="0"/>
          </a:p>
          <a:p>
            <a:r>
              <a:rPr lang="en-US" dirty="0"/>
              <a:t>Effort did NOT,</a:t>
            </a:r>
          </a:p>
          <a:p>
            <a:pPr lvl="1"/>
            <a:r>
              <a:rPr lang="en-US" dirty="0"/>
              <a:t>Propose a uniform market policy on services</a:t>
            </a:r>
          </a:p>
          <a:p>
            <a:pPr lvl="1"/>
            <a:r>
              <a:rPr lang="en-US" dirty="0"/>
              <a:t>Prescribe a solution for DER integration into wholesale electric markets</a:t>
            </a:r>
          </a:p>
          <a:p>
            <a:pPr lvl="1"/>
            <a:r>
              <a:rPr lang="en-US" dirty="0"/>
              <a:t>Specify DER management technology or platforms </a:t>
            </a:r>
          </a:p>
        </p:txBody>
      </p:sp>
    </p:spTree>
    <p:extLst>
      <p:ext uri="{BB962C8B-B14F-4D97-AF65-F5344CB8AC3E}">
        <p14:creationId xmlns:p14="http://schemas.microsoft.com/office/powerpoint/2010/main" val="284592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F7042-7AAB-B00E-FFBD-8B8A6E6C7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Common Grid Services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191DB7-854C-2C93-069D-5557E88E5B5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 Apr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734DFE-A553-5726-9EC3-FD39BF5B27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25BB58-893B-7278-8022-062583B7CC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10" y="1403901"/>
            <a:ext cx="11101779" cy="534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639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B7B4-BAF5-4A94-A47A-1DA9BF3BC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Work Product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1466EB-1D69-45AA-904E-593B9B56B64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11 Apr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DBA92-E9A2-4E03-A76A-CD0F9940E2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CAB85B-FF30-4A97-A277-28BE862EE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5442" y="1497568"/>
            <a:ext cx="11541116" cy="4983153"/>
          </a:xfrm>
        </p:spPr>
        <p:txBody>
          <a:bodyPr>
            <a:normAutofit/>
          </a:bodyPr>
          <a:lstStyle/>
          <a:p>
            <a:r>
              <a:rPr lang="en-US" b="1" dirty="0"/>
              <a:t>Grid service name</a:t>
            </a:r>
            <a:r>
              <a:rPr lang="en-US" dirty="0"/>
              <a:t>: short title of the service</a:t>
            </a:r>
          </a:p>
          <a:p>
            <a:r>
              <a:rPr lang="en-US" b="1" dirty="0"/>
              <a:t>Description</a:t>
            </a:r>
            <a:r>
              <a:rPr lang="en-US" dirty="0"/>
              <a:t>: short (1- or 2-sentence) definition of the service</a:t>
            </a:r>
          </a:p>
          <a:p>
            <a:r>
              <a:rPr lang="en-US" b="1" dirty="0"/>
              <a:t>Performance expectation</a:t>
            </a:r>
            <a:r>
              <a:rPr lang="en-US" dirty="0"/>
              <a:t>: parameters that describe the expected performance delivered</a:t>
            </a:r>
          </a:p>
          <a:p>
            <a:pPr lvl="1"/>
            <a:r>
              <a:rPr lang="en-US" b="1" dirty="0"/>
              <a:t>Electrical attributes</a:t>
            </a:r>
            <a:r>
              <a:rPr lang="en-US" dirty="0"/>
              <a:t>: </a:t>
            </a:r>
          </a:p>
          <a:p>
            <a:pPr lvl="2"/>
            <a:r>
              <a:rPr lang="en-US" b="1" dirty="0"/>
              <a:t>Electricity-related</a:t>
            </a:r>
            <a:r>
              <a:rPr lang="en-US" dirty="0"/>
              <a:t> quantities or qualities (e.g., power, energy, voltage level) over the performance period.</a:t>
            </a:r>
          </a:p>
          <a:p>
            <a:pPr lvl="2"/>
            <a:r>
              <a:rPr lang="en-US" b="1" dirty="0"/>
              <a:t>Electrical location</a:t>
            </a:r>
            <a:r>
              <a:rPr lang="en-US" dirty="0"/>
              <a:t>: the physical location where the service is delivered in the electric system.</a:t>
            </a:r>
          </a:p>
          <a:p>
            <a:pPr lvl="1"/>
            <a:r>
              <a:rPr lang="en-US" b="1" dirty="0"/>
              <a:t>Timing attributes</a:t>
            </a:r>
            <a:r>
              <a:rPr lang="en-US" dirty="0"/>
              <a:t>: </a:t>
            </a:r>
          </a:p>
          <a:p>
            <a:pPr lvl="2"/>
            <a:r>
              <a:rPr lang="en-US" b="1" dirty="0"/>
              <a:t>Delivery schedule</a:t>
            </a:r>
            <a:r>
              <a:rPr lang="en-US" dirty="0"/>
              <a:t>: period over which the grid service is expected to take place. </a:t>
            </a:r>
          </a:p>
          <a:p>
            <a:pPr lvl="2"/>
            <a:r>
              <a:rPr lang="en-US" b="1" dirty="0"/>
              <a:t>Delivery schedule notification</a:t>
            </a:r>
            <a:r>
              <a:rPr lang="en-US" dirty="0"/>
              <a:t>: timing associated with notification that the delivery schedule for a service is established. </a:t>
            </a:r>
          </a:p>
          <a:p>
            <a:pPr lvl="2"/>
            <a:r>
              <a:rPr lang="en-US" b="1" dirty="0"/>
              <a:t>Response time</a:t>
            </a:r>
            <a:r>
              <a:rPr lang="en-US" dirty="0"/>
              <a:t>: Response time is the allowed elapsed time between the moment when the grid service is to start and the moment when the desired behavior meets the defined threshold for a given grid service.</a:t>
            </a:r>
          </a:p>
          <a:p>
            <a:r>
              <a:rPr lang="en-US" b="1" dirty="0"/>
              <a:t>Performance determination</a:t>
            </a:r>
            <a:r>
              <a:rPr lang="en-US" dirty="0"/>
              <a:t>: typical ways the service is measured for verification</a:t>
            </a:r>
          </a:p>
          <a:p>
            <a:r>
              <a:rPr lang="en-US" dirty="0"/>
              <a:t>Additional information missing from standard</a:t>
            </a:r>
          </a:p>
          <a:p>
            <a:pPr lvl="1"/>
            <a:r>
              <a:rPr lang="en-US" b="1" dirty="0"/>
              <a:t>Example service requestor operational objectives</a:t>
            </a:r>
            <a:r>
              <a:rPr lang="en-US" dirty="0"/>
              <a:t>: applications for calling the service</a:t>
            </a:r>
          </a:p>
          <a:p>
            <a:pPr lvl="1"/>
            <a:r>
              <a:rPr lang="en-US" b="1" dirty="0"/>
              <a:t>Origin of service definition</a:t>
            </a:r>
            <a:r>
              <a:rPr lang="en-US" dirty="0"/>
              <a:t>: context or background on why the service exists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33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2079</Words>
  <Application>Microsoft Macintosh PowerPoint</Application>
  <PresentationFormat>Widescreen</PresentationFormat>
  <Paragraphs>368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Merriweather Sans</vt:lpstr>
      <vt:lpstr>Noto Sans Symbols</vt:lpstr>
      <vt:lpstr>Arial</vt:lpstr>
      <vt:lpstr>Calibri</vt:lpstr>
      <vt:lpstr>Office Theme</vt:lpstr>
      <vt:lpstr>Common Grid Service Terms Motivation for NAESB Standards Request R22001  NAESB RMQ-BPS Meeting Presentation 11 April 2023</vt:lpstr>
      <vt:lpstr>Topics</vt:lpstr>
      <vt:lpstr>DOE &amp; National Lab Grid Service Interest</vt:lpstr>
      <vt:lpstr>Standards Request R22001</vt:lpstr>
      <vt:lpstr>Service-Oriented Principles</vt:lpstr>
      <vt:lpstr>State of Grid Services – GMLC Review</vt:lpstr>
      <vt:lpstr>Outcome of WEQ R22001 Effort</vt:lpstr>
      <vt:lpstr>Summary of Common Grid Services</vt:lpstr>
      <vt:lpstr>Format of Work Product</vt:lpstr>
      <vt:lpstr>Grid Services – WEQ-000 definitions</vt:lpstr>
      <vt:lpstr>Attribute Summary</vt:lpstr>
      <vt:lpstr>Industry Energy Grid Service Examples</vt:lpstr>
      <vt:lpstr>Industry Reserve Grid Service Examples</vt:lpstr>
      <vt:lpstr>State of Retail grid-DER Services</vt:lpstr>
      <vt:lpstr>Desired Outcome of Effort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T2.2 ESI Requirements - Outline</dc:title>
  <dc:creator>Jeffrey London</dc:creator>
  <cp:lastModifiedBy>Rich Brown</cp:lastModifiedBy>
  <cp:revision>18</cp:revision>
  <dcterms:created xsi:type="dcterms:W3CDTF">2016-09-19T20:28:28Z</dcterms:created>
  <dcterms:modified xsi:type="dcterms:W3CDTF">2023-04-11T17:58:15Z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0x010100521959480AF4D2458677AAA65E23F643</vt:lpwstr>
  </property>
</Properties>
</file>