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56" r:id="rId2"/>
    <p:sldId id="266" r:id="rId3"/>
    <p:sldId id="262" r:id="rId4"/>
    <p:sldId id="261" r:id="rId5"/>
    <p:sldId id="308" r:id="rId6"/>
    <p:sldId id="318" r:id="rId7"/>
    <p:sldId id="267" r:id="rId8"/>
    <p:sldId id="270" r:id="rId9"/>
    <p:sldId id="273" r:id="rId10"/>
    <p:sldId id="310" r:id="rId11"/>
    <p:sldId id="272" r:id="rId12"/>
    <p:sldId id="309" r:id="rId13"/>
    <p:sldId id="311" r:id="rId14"/>
    <p:sldId id="276" r:id="rId15"/>
    <p:sldId id="315" r:id="rId16"/>
    <p:sldId id="316" r:id="rId17"/>
    <p:sldId id="317" r:id="rId18"/>
    <p:sldId id="312" r:id="rId19"/>
    <p:sldId id="313" r:id="rId20"/>
    <p:sldId id="307" r:id="rId21"/>
    <p:sldId id="314" r:id="rId22"/>
    <p:sldId id="304"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54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6412"/>
          </a:xfrm>
          <a:prstGeom prst="rect">
            <a:avLst/>
          </a:prstGeom>
        </p:spPr>
        <p:txBody>
          <a:bodyPr vert="horz" lIns="91723" tIns="45862" rIns="91723" bIns="45862" rtlCol="0"/>
          <a:lstStyle>
            <a:lvl1pPr algn="l">
              <a:defRPr sz="1200"/>
            </a:lvl1pPr>
          </a:lstStyle>
          <a:p>
            <a:endParaRPr lang="en-US"/>
          </a:p>
        </p:txBody>
      </p:sp>
      <p:sp>
        <p:nvSpPr>
          <p:cNvPr id="3" name="Date Placeholder 2"/>
          <p:cNvSpPr>
            <a:spLocks noGrp="1"/>
          </p:cNvSpPr>
          <p:nvPr>
            <p:ph type="dt" sz="quarter" idx="1"/>
          </p:nvPr>
        </p:nvSpPr>
        <p:spPr>
          <a:xfrm>
            <a:off x="3970436" y="0"/>
            <a:ext cx="3038372" cy="466412"/>
          </a:xfrm>
          <a:prstGeom prst="rect">
            <a:avLst/>
          </a:prstGeom>
        </p:spPr>
        <p:txBody>
          <a:bodyPr vert="horz" lIns="91723" tIns="45862" rIns="91723" bIns="45862" rtlCol="0"/>
          <a:lstStyle>
            <a:lvl1pPr algn="r">
              <a:defRPr sz="1200"/>
            </a:lvl1pPr>
          </a:lstStyle>
          <a:p>
            <a:fld id="{7E0AC1F3-C851-4C21-A4AD-29232E4E6876}" type="datetimeFigureOut">
              <a:rPr lang="en-US" smtClean="0"/>
              <a:t>10/10/2019</a:t>
            </a:fld>
            <a:endParaRPr lang="en-US"/>
          </a:p>
        </p:txBody>
      </p:sp>
      <p:sp>
        <p:nvSpPr>
          <p:cNvPr id="4" name="Footer Placeholder 3"/>
          <p:cNvSpPr>
            <a:spLocks noGrp="1"/>
          </p:cNvSpPr>
          <p:nvPr>
            <p:ph type="ftr" sz="quarter" idx="2"/>
          </p:nvPr>
        </p:nvSpPr>
        <p:spPr>
          <a:xfrm>
            <a:off x="0" y="8829989"/>
            <a:ext cx="3038372" cy="466411"/>
          </a:xfrm>
          <a:prstGeom prst="rect">
            <a:avLst/>
          </a:prstGeom>
        </p:spPr>
        <p:txBody>
          <a:bodyPr vert="horz" lIns="91723" tIns="45862" rIns="91723" bIns="45862" rtlCol="0" anchor="b"/>
          <a:lstStyle>
            <a:lvl1pPr algn="l">
              <a:defRPr sz="1200"/>
            </a:lvl1pPr>
          </a:lstStyle>
          <a:p>
            <a:endParaRPr lang="en-US"/>
          </a:p>
        </p:txBody>
      </p:sp>
      <p:sp>
        <p:nvSpPr>
          <p:cNvPr id="5" name="Slide Number Placeholder 4"/>
          <p:cNvSpPr>
            <a:spLocks noGrp="1"/>
          </p:cNvSpPr>
          <p:nvPr>
            <p:ph type="sldNum" sz="quarter" idx="3"/>
          </p:nvPr>
        </p:nvSpPr>
        <p:spPr>
          <a:xfrm>
            <a:off x="3970436" y="8829989"/>
            <a:ext cx="3038372" cy="466411"/>
          </a:xfrm>
          <a:prstGeom prst="rect">
            <a:avLst/>
          </a:prstGeom>
        </p:spPr>
        <p:txBody>
          <a:bodyPr vert="horz" lIns="91723" tIns="45862" rIns="91723" bIns="45862" rtlCol="0" anchor="b"/>
          <a:lstStyle>
            <a:lvl1pPr algn="r">
              <a:defRPr sz="1200"/>
            </a:lvl1pPr>
          </a:lstStyle>
          <a:p>
            <a:fld id="{F27555E3-0112-414B-8F40-EAC08BE72009}" type="slidenum">
              <a:rPr lang="en-US" smtClean="0"/>
              <a:t>‹#›</a:t>
            </a:fld>
            <a:endParaRPr lang="en-US"/>
          </a:p>
        </p:txBody>
      </p:sp>
    </p:spTree>
    <p:extLst>
      <p:ext uri="{BB962C8B-B14F-4D97-AF65-F5344CB8AC3E}">
        <p14:creationId xmlns:p14="http://schemas.microsoft.com/office/powerpoint/2010/main" val="3754475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3" tIns="46586" rIns="93173"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3" tIns="46586" rIns="93173" bIns="46586" rtlCol="0"/>
          <a:lstStyle>
            <a:lvl1pPr algn="r">
              <a:defRPr sz="1200"/>
            </a:lvl1pPr>
          </a:lstStyle>
          <a:p>
            <a:fld id="{7FBCDFA3-532F-486F-99B5-D38045B3AFBD}" type="datetimeFigureOut">
              <a:rPr lang="en-US" smtClean="0"/>
              <a:t>10/10/2019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3" tIns="46586" rIns="93173"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3" tIns="46586" rIns="93173"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3" tIns="46586" rIns="93173"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3" tIns="46586" rIns="93173" bIns="46586" rtlCol="0" anchor="b"/>
          <a:lstStyle>
            <a:lvl1pPr algn="r">
              <a:defRPr sz="1200"/>
            </a:lvl1pPr>
          </a:lstStyle>
          <a:p>
            <a:fld id="{91457CD6-8DE8-4E54-AF10-D19DEE19B5DD}" type="slidenum">
              <a:rPr lang="en-US" smtClean="0"/>
              <a:t>‹#›</a:t>
            </a:fld>
            <a:endParaRPr lang="en-US"/>
          </a:p>
        </p:txBody>
      </p:sp>
    </p:spTree>
    <p:extLst>
      <p:ext uri="{BB962C8B-B14F-4D97-AF65-F5344CB8AC3E}">
        <p14:creationId xmlns:p14="http://schemas.microsoft.com/office/powerpoint/2010/main" val="1035213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457CD6-8DE8-4E54-AF10-D19DEE19B5DD}" type="slidenum">
              <a:rPr lang="en-US" smtClean="0"/>
              <a:t>1</a:t>
            </a:fld>
            <a:endParaRPr lang="en-US"/>
          </a:p>
        </p:txBody>
      </p:sp>
    </p:spTree>
    <p:extLst>
      <p:ext uri="{BB962C8B-B14F-4D97-AF65-F5344CB8AC3E}">
        <p14:creationId xmlns:p14="http://schemas.microsoft.com/office/powerpoint/2010/main" val="2810195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457CD6-8DE8-4E54-AF10-D19DEE19B5DD}" type="slidenum">
              <a:rPr lang="en-US" smtClean="0"/>
              <a:t>6</a:t>
            </a:fld>
            <a:endParaRPr lang="en-US"/>
          </a:p>
        </p:txBody>
      </p:sp>
    </p:spTree>
    <p:extLst>
      <p:ext uri="{BB962C8B-B14F-4D97-AF65-F5344CB8AC3E}">
        <p14:creationId xmlns:p14="http://schemas.microsoft.com/office/powerpoint/2010/main" val="2985044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457CD6-8DE8-4E54-AF10-D19DEE19B5DD}" type="slidenum">
              <a:rPr lang="en-US" smtClean="0"/>
              <a:t>13</a:t>
            </a:fld>
            <a:endParaRPr lang="en-US"/>
          </a:p>
        </p:txBody>
      </p:sp>
    </p:spTree>
    <p:extLst>
      <p:ext uri="{BB962C8B-B14F-4D97-AF65-F5344CB8AC3E}">
        <p14:creationId xmlns:p14="http://schemas.microsoft.com/office/powerpoint/2010/main" val="2352624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r>
              <a:rPr lang="en-US"/>
              <a:t>10/15/2019</a:t>
            </a:r>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7C43374-A137-4602-B8E6-67D8B1A75D9A}"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10/15/2019</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43374-A137-4602-B8E6-67D8B1A75D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10/15/2019</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43374-A137-4602-B8E6-67D8B1A75D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10/15/2019</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43374-A137-4602-B8E6-67D8B1A75D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r>
              <a:rPr lang="en-US"/>
              <a:t>10/15/2019</a:t>
            </a:r>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7C43374-A137-4602-B8E6-67D8B1A75D9A}"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r>
              <a:rPr lang="en-US"/>
              <a:t>10/15/2019</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D7C43374-A137-4602-B8E6-67D8B1A75D9A}"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r>
              <a:rPr lang="en-US"/>
              <a:t>10/15/2019</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D7C43374-A137-4602-B8E6-67D8B1A75D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r>
              <a:rPr lang="en-US"/>
              <a:t>10/15/2019</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C43374-A137-4602-B8E6-67D8B1A75D9A}"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10/15/2019</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C43374-A137-4602-B8E6-67D8B1A75D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r>
              <a:rPr lang="en-US"/>
              <a:t>10/15/2019</a:t>
            </a:r>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7C43374-A137-4602-B8E6-67D8B1A75D9A}"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r>
              <a:rPr lang="en-US"/>
              <a:t>10/15/2019</a:t>
            </a:r>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7C43374-A137-4602-B8E6-67D8B1A75D9A}"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r>
              <a:rPr lang="en-US"/>
              <a:t>10/15/2019</a:t>
            </a:r>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7C43374-A137-4602-B8E6-67D8B1A75D9A}"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8922434" cy="2209800"/>
          </a:xfrm>
        </p:spPr>
        <p:txBody>
          <a:bodyPr/>
          <a:lstStyle/>
          <a:p>
            <a:r>
              <a:rPr lang="en-US" dirty="0"/>
              <a:t>2019 Annual Plan Items</a:t>
            </a:r>
          </a:p>
        </p:txBody>
      </p:sp>
      <p:sp>
        <p:nvSpPr>
          <p:cNvPr id="3" name="Subtitle 2"/>
          <p:cNvSpPr>
            <a:spLocks noGrp="1"/>
          </p:cNvSpPr>
          <p:nvPr>
            <p:ph type="subTitle" idx="1"/>
          </p:nvPr>
        </p:nvSpPr>
        <p:spPr/>
        <p:txBody>
          <a:bodyPr/>
          <a:lstStyle/>
          <a:p>
            <a:r>
              <a:rPr lang="en-US" dirty="0"/>
              <a:t>Assigned to the WEQ OASIS and BPS Subcommittees</a:t>
            </a:r>
          </a:p>
        </p:txBody>
      </p:sp>
      <p:sp>
        <p:nvSpPr>
          <p:cNvPr id="5" name="Slide Number Placeholder 4"/>
          <p:cNvSpPr>
            <a:spLocks noGrp="1"/>
          </p:cNvSpPr>
          <p:nvPr>
            <p:ph type="sldNum" sz="quarter" idx="11"/>
          </p:nvPr>
        </p:nvSpPr>
        <p:spPr/>
        <p:txBody>
          <a:bodyPr/>
          <a:lstStyle/>
          <a:p>
            <a:fld id="{D7C43374-A137-4602-B8E6-67D8B1A75D9A}" type="slidenum">
              <a:rPr lang="en-US" smtClean="0"/>
              <a:t>1</a:t>
            </a:fld>
            <a:endParaRPr lang="en-US"/>
          </a:p>
        </p:txBody>
      </p:sp>
      <p:sp>
        <p:nvSpPr>
          <p:cNvPr id="6" name="Date Placeholder 5"/>
          <p:cNvSpPr>
            <a:spLocks noGrp="1"/>
          </p:cNvSpPr>
          <p:nvPr>
            <p:ph type="dt" sz="half" idx="10"/>
          </p:nvPr>
        </p:nvSpPr>
        <p:spPr/>
        <p:txBody>
          <a:bodyPr/>
          <a:lstStyle/>
          <a:p>
            <a:r>
              <a:rPr lang="en-US"/>
              <a:t>10/15/2019</a:t>
            </a:r>
          </a:p>
        </p:txBody>
      </p:sp>
    </p:spTree>
    <p:extLst>
      <p:ext uri="{BB962C8B-B14F-4D97-AF65-F5344CB8AC3E}">
        <p14:creationId xmlns:p14="http://schemas.microsoft.com/office/powerpoint/2010/main" val="75052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2019 Annual Plan Item 3c</a:t>
            </a:r>
          </a:p>
        </p:txBody>
      </p:sp>
      <p:sp>
        <p:nvSpPr>
          <p:cNvPr id="3" name="Subtitle 2"/>
          <p:cNvSpPr>
            <a:spLocks noGrp="1"/>
          </p:cNvSpPr>
          <p:nvPr>
            <p:ph type="subTitle" idx="1"/>
          </p:nvPr>
        </p:nvSpPr>
        <p:spPr>
          <a:xfrm>
            <a:off x="914400" y="3007876"/>
            <a:ext cx="7474634" cy="3053572"/>
          </a:xfrm>
        </p:spPr>
        <p:txBody>
          <a:bodyPr>
            <a:normAutofit fontScale="32500" lnSpcReduction="20000"/>
          </a:bodyPr>
          <a:lstStyle/>
          <a:p>
            <a:pPr marL="457200" indent="-457200" algn="l">
              <a:buFont typeface="Arial" panose="020B0604020202020204" pitchFamily="34" charset="0"/>
              <a:buChar char="•"/>
            </a:pPr>
            <a:r>
              <a:rPr lang="en-US" sz="7000" dirty="0"/>
              <a:t>OS recommendation for 2019 API 3c completed in September 2019</a:t>
            </a:r>
          </a:p>
          <a:p>
            <a:pPr marL="914400" lvl="1" indent="-457200" algn="l">
              <a:buFont typeface="Arial" panose="020B0604020202020204" pitchFamily="34" charset="0"/>
              <a:buChar char="•"/>
            </a:pPr>
            <a:r>
              <a:rPr lang="en-US" sz="6400" dirty="0"/>
              <a:t>Minor corrections, technical issues</a:t>
            </a:r>
          </a:p>
          <a:p>
            <a:pPr marL="457200" indent="-457200" algn="l">
              <a:buFont typeface="Arial" panose="020B0604020202020204" pitchFamily="34" charset="0"/>
              <a:buChar char="•"/>
            </a:pPr>
            <a:endParaRPr lang="en-US" sz="7000" dirty="0"/>
          </a:p>
          <a:p>
            <a:pPr marL="457200" indent="-457200" algn="l">
              <a:buFont typeface="Arial" panose="020B0604020202020204" pitchFamily="34" charset="0"/>
              <a:buChar char="•"/>
            </a:pPr>
            <a:r>
              <a:rPr lang="en-US" sz="7000" dirty="0"/>
              <a:t>Recommendation voted out for formal comments and forwarding to the EC for approval at 10/3/2019 OS meeting</a:t>
            </a:r>
          </a:p>
          <a:p>
            <a:pPr marL="457200" indent="-457200" algn="l">
              <a:buFont typeface="Arial" panose="020B0604020202020204" pitchFamily="34" charset="0"/>
              <a:buChar char="•"/>
            </a:pPr>
            <a:endParaRPr lang="en-US" sz="7000" dirty="0"/>
          </a:p>
          <a:p>
            <a:pPr marL="457200" indent="-457200" algn="l">
              <a:buFont typeface="Arial" panose="020B0604020202020204" pitchFamily="34" charset="0"/>
              <a:buChar char="•"/>
            </a:pPr>
            <a:r>
              <a:rPr lang="en-US" sz="7000" dirty="0"/>
              <a:t>Comments due 11/4/2019</a:t>
            </a:r>
          </a:p>
          <a:p>
            <a:endParaRPr lang="en-US" dirty="0"/>
          </a:p>
        </p:txBody>
      </p:sp>
      <p:sp>
        <p:nvSpPr>
          <p:cNvPr id="6" name="Date Placeholder 5"/>
          <p:cNvSpPr>
            <a:spLocks noGrp="1"/>
          </p:cNvSpPr>
          <p:nvPr>
            <p:ph type="dt" sz="half" idx="10"/>
          </p:nvPr>
        </p:nvSpPr>
        <p:spPr/>
        <p:txBody>
          <a:bodyPr/>
          <a:lstStyle/>
          <a:p>
            <a:r>
              <a:rPr lang="en-US"/>
              <a:t>10/15/2019</a:t>
            </a:r>
          </a:p>
        </p:txBody>
      </p:sp>
      <p:sp>
        <p:nvSpPr>
          <p:cNvPr id="7" name="Slide Number Placeholder 6"/>
          <p:cNvSpPr>
            <a:spLocks noGrp="1"/>
          </p:cNvSpPr>
          <p:nvPr>
            <p:ph type="sldNum" sz="quarter" idx="11"/>
          </p:nvPr>
        </p:nvSpPr>
        <p:spPr/>
        <p:txBody>
          <a:bodyPr/>
          <a:lstStyle/>
          <a:p>
            <a:fld id="{D7C43374-A137-4602-B8E6-67D8B1A75D9A}" type="slidenum">
              <a:rPr lang="en-US" smtClean="0"/>
              <a:t>10</a:t>
            </a:fld>
            <a:endParaRPr lang="en-US"/>
          </a:p>
        </p:txBody>
      </p:sp>
    </p:spTree>
    <p:extLst>
      <p:ext uri="{BB962C8B-B14F-4D97-AF65-F5344CB8AC3E}">
        <p14:creationId xmlns:p14="http://schemas.microsoft.com/office/powerpoint/2010/main" val="4040664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2019 Annual Plan Item 3d</a:t>
            </a:r>
          </a:p>
        </p:txBody>
      </p:sp>
      <p:sp>
        <p:nvSpPr>
          <p:cNvPr id="3" name="Subtitle 2"/>
          <p:cNvSpPr>
            <a:spLocks noGrp="1"/>
          </p:cNvSpPr>
          <p:nvPr>
            <p:ph type="subTitle" idx="1"/>
          </p:nvPr>
        </p:nvSpPr>
        <p:spPr>
          <a:xfrm>
            <a:off x="914400" y="2895600"/>
            <a:ext cx="7724552" cy="2362200"/>
          </a:xfrm>
        </p:spPr>
        <p:txBody>
          <a:bodyPr>
            <a:normAutofit fontScale="92500" lnSpcReduction="20000"/>
          </a:bodyPr>
          <a:lstStyle/>
          <a:p>
            <a:pPr algn="l"/>
            <a:r>
              <a:rPr lang="en-US" dirty="0"/>
              <a:t>3d: Evaluate the need for new OASIS Business Practice Standards and/or mechanisms to allow documentation for coordination of partial path reservations to demonstrate the complete path associated with long-term firm interchange</a:t>
            </a:r>
          </a:p>
          <a:p>
            <a:pPr algn="l"/>
            <a:endParaRPr lang="en-US" dirty="0"/>
          </a:p>
        </p:txBody>
      </p:sp>
      <p:sp>
        <p:nvSpPr>
          <p:cNvPr id="5" name="Date Placeholder 4"/>
          <p:cNvSpPr>
            <a:spLocks noGrp="1"/>
          </p:cNvSpPr>
          <p:nvPr>
            <p:ph type="dt" sz="half" idx="10"/>
          </p:nvPr>
        </p:nvSpPr>
        <p:spPr/>
        <p:txBody>
          <a:bodyPr/>
          <a:lstStyle/>
          <a:p>
            <a:r>
              <a:rPr lang="en-US"/>
              <a:t>10/15/2019</a:t>
            </a:r>
          </a:p>
        </p:txBody>
      </p:sp>
      <p:sp>
        <p:nvSpPr>
          <p:cNvPr id="6" name="Slide Number Placeholder 5"/>
          <p:cNvSpPr>
            <a:spLocks noGrp="1"/>
          </p:cNvSpPr>
          <p:nvPr>
            <p:ph type="sldNum" sz="quarter" idx="11"/>
          </p:nvPr>
        </p:nvSpPr>
        <p:spPr/>
        <p:txBody>
          <a:bodyPr/>
          <a:lstStyle/>
          <a:p>
            <a:fld id="{D7C43374-A137-4602-B8E6-67D8B1A75D9A}" type="slidenum">
              <a:rPr lang="en-US" smtClean="0"/>
              <a:t>11</a:t>
            </a:fld>
            <a:endParaRPr lang="en-US"/>
          </a:p>
        </p:txBody>
      </p:sp>
      <p:sp>
        <p:nvSpPr>
          <p:cNvPr id="8" name="TextBox 7"/>
          <p:cNvSpPr txBox="1"/>
          <p:nvPr/>
        </p:nvSpPr>
        <p:spPr>
          <a:xfrm>
            <a:off x="1182238" y="5409938"/>
            <a:ext cx="7467600" cy="369332"/>
          </a:xfrm>
          <a:prstGeom prst="rect">
            <a:avLst/>
          </a:prstGeom>
          <a:noFill/>
        </p:spPr>
        <p:txBody>
          <a:bodyPr wrap="square" rtlCol="0">
            <a:spAutoFit/>
          </a:bodyPr>
          <a:lstStyle/>
          <a:p>
            <a:r>
              <a:rPr lang="en-US" dirty="0"/>
              <a:t>OS recommendation presented at October 2019 EC meeting</a:t>
            </a:r>
          </a:p>
        </p:txBody>
      </p:sp>
    </p:spTree>
    <p:extLst>
      <p:ext uri="{BB962C8B-B14F-4D97-AF65-F5344CB8AC3E}">
        <p14:creationId xmlns:p14="http://schemas.microsoft.com/office/powerpoint/2010/main" val="1595888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2019 Annual Plan Item 3e</a:t>
            </a:r>
          </a:p>
        </p:txBody>
      </p:sp>
      <p:sp>
        <p:nvSpPr>
          <p:cNvPr id="3" name="Content Placeholder 2"/>
          <p:cNvSpPr>
            <a:spLocks noGrp="1"/>
          </p:cNvSpPr>
          <p:nvPr>
            <p:ph idx="1"/>
          </p:nvPr>
        </p:nvSpPr>
        <p:spPr/>
        <p:txBody>
          <a:bodyPr>
            <a:normAutofit/>
          </a:bodyPr>
          <a:lstStyle/>
          <a:p>
            <a:pPr lvl="1">
              <a:spcBef>
                <a:spcPts val="1200"/>
              </a:spcBef>
            </a:pPr>
            <a:r>
              <a:rPr lang="en-US" dirty="0"/>
              <a:t>Development of industry Business Practice Standards to define the eligibility and treatment of Rollover Rights for Network Integration Transmission Service (NITS)</a:t>
            </a:r>
          </a:p>
          <a:p>
            <a:pPr lvl="1">
              <a:spcBef>
                <a:spcPts val="1200"/>
              </a:spcBef>
            </a:pPr>
            <a:r>
              <a:rPr lang="en-US" dirty="0"/>
              <a:t>Work on 3019 API 3c suspended for work on SNL Surety report evaluation and standards development</a:t>
            </a:r>
          </a:p>
          <a:p>
            <a:pPr lvl="1">
              <a:spcBef>
                <a:spcPts val="1200"/>
              </a:spcBef>
            </a:pPr>
            <a:r>
              <a:rPr lang="en-US" dirty="0"/>
              <a:t>Anticipate completion of </a:t>
            </a:r>
            <a:r>
              <a:rPr lang="en-US"/>
              <a:t>API 3e </a:t>
            </a:r>
            <a:r>
              <a:rPr lang="en-US" dirty="0"/>
              <a:t>in 2020</a:t>
            </a:r>
          </a:p>
          <a:p>
            <a:endParaRPr lang="en-US" dirty="0"/>
          </a:p>
          <a:p>
            <a:endParaRPr lang="en-US" dirty="0"/>
          </a:p>
        </p:txBody>
      </p:sp>
      <p:sp>
        <p:nvSpPr>
          <p:cNvPr id="5" name="Slide Number Placeholder 4"/>
          <p:cNvSpPr>
            <a:spLocks noGrp="1"/>
          </p:cNvSpPr>
          <p:nvPr>
            <p:ph type="sldNum" sz="quarter" idx="12"/>
          </p:nvPr>
        </p:nvSpPr>
        <p:spPr/>
        <p:txBody>
          <a:bodyPr/>
          <a:lstStyle/>
          <a:p>
            <a:fld id="{D7C43374-A137-4602-B8E6-67D8B1A75D9A}" type="slidenum">
              <a:rPr lang="en-US" smtClean="0"/>
              <a:t>12</a:t>
            </a:fld>
            <a:endParaRPr lang="en-US"/>
          </a:p>
        </p:txBody>
      </p:sp>
      <p:sp>
        <p:nvSpPr>
          <p:cNvPr id="6" name="Date Placeholder 5"/>
          <p:cNvSpPr>
            <a:spLocks noGrp="1"/>
          </p:cNvSpPr>
          <p:nvPr>
            <p:ph type="dt" sz="half" idx="10"/>
          </p:nvPr>
        </p:nvSpPr>
        <p:spPr/>
        <p:txBody>
          <a:bodyPr/>
          <a:lstStyle/>
          <a:p>
            <a:r>
              <a:rPr lang="en-US"/>
              <a:t>10/15/2019</a:t>
            </a:r>
          </a:p>
        </p:txBody>
      </p:sp>
    </p:spTree>
    <p:extLst>
      <p:ext uri="{BB962C8B-B14F-4D97-AF65-F5344CB8AC3E}">
        <p14:creationId xmlns:p14="http://schemas.microsoft.com/office/powerpoint/2010/main" val="993063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8922434" cy="2209800"/>
          </a:xfrm>
        </p:spPr>
        <p:txBody>
          <a:bodyPr/>
          <a:lstStyle/>
          <a:p>
            <a:r>
              <a:rPr lang="en-US" dirty="0"/>
              <a:t>2019 Annual Plan Items</a:t>
            </a:r>
          </a:p>
        </p:txBody>
      </p:sp>
      <p:sp>
        <p:nvSpPr>
          <p:cNvPr id="3" name="Subtitle 2"/>
          <p:cNvSpPr>
            <a:spLocks noGrp="1"/>
          </p:cNvSpPr>
          <p:nvPr>
            <p:ph type="subTitle" idx="1"/>
          </p:nvPr>
        </p:nvSpPr>
        <p:spPr/>
        <p:txBody>
          <a:bodyPr/>
          <a:lstStyle/>
          <a:p>
            <a:r>
              <a:rPr lang="en-US" dirty="0"/>
              <a:t>Assigned to the WEQ OASIS and CSS Subcommittees</a:t>
            </a:r>
          </a:p>
        </p:txBody>
      </p:sp>
      <p:sp>
        <p:nvSpPr>
          <p:cNvPr id="4" name="Date Placeholder 3"/>
          <p:cNvSpPr>
            <a:spLocks noGrp="1"/>
          </p:cNvSpPr>
          <p:nvPr>
            <p:ph type="dt" sz="half" idx="10"/>
          </p:nvPr>
        </p:nvSpPr>
        <p:spPr/>
        <p:txBody>
          <a:bodyPr/>
          <a:lstStyle/>
          <a:p>
            <a:r>
              <a:rPr lang="en-US"/>
              <a:t>10/15/2019</a:t>
            </a:r>
            <a:endParaRPr lang="en-US" dirty="0"/>
          </a:p>
        </p:txBody>
      </p:sp>
      <p:sp>
        <p:nvSpPr>
          <p:cNvPr id="5" name="Slide Number Placeholder 4"/>
          <p:cNvSpPr>
            <a:spLocks noGrp="1"/>
          </p:cNvSpPr>
          <p:nvPr>
            <p:ph type="sldNum" sz="quarter" idx="11"/>
          </p:nvPr>
        </p:nvSpPr>
        <p:spPr/>
        <p:txBody>
          <a:bodyPr/>
          <a:lstStyle/>
          <a:p>
            <a:fld id="{D7C43374-A137-4602-B8E6-67D8B1A75D9A}" type="slidenum">
              <a:rPr lang="en-US" smtClean="0"/>
              <a:t>13</a:t>
            </a:fld>
            <a:endParaRPr lang="en-US"/>
          </a:p>
        </p:txBody>
      </p:sp>
    </p:spTree>
    <p:extLst>
      <p:ext uri="{BB962C8B-B14F-4D97-AF65-F5344CB8AC3E}">
        <p14:creationId xmlns:p14="http://schemas.microsoft.com/office/powerpoint/2010/main" val="820870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2666999"/>
          </a:xfrm>
        </p:spPr>
        <p:txBody>
          <a:bodyPr>
            <a:normAutofit fontScale="90000"/>
          </a:bodyPr>
          <a:lstStyle/>
          <a:p>
            <a:r>
              <a:rPr lang="en-US" dirty="0"/>
              <a:t>2019 Annual Plan Items related to SNL Surety Assessment</a:t>
            </a:r>
            <a:br>
              <a:rPr lang="en-US" dirty="0"/>
            </a:br>
            <a:r>
              <a:rPr lang="en-US" sz="4000" dirty="0"/>
              <a:t>2019 API 6a, 6bii, and 6cii</a:t>
            </a:r>
            <a:br>
              <a:rPr lang="en-US" dirty="0"/>
            </a:br>
            <a:endParaRPr lang="en-US" dirty="0"/>
          </a:p>
        </p:txBody>
      </p:sp>
      <p:sp>
        <p:nvSpPr>
          <p:cNvPr id="5" name="Date Placeholder 4"/>
          <p:cNvSpPr>
            <a:spLocks noGrp="1"/>
          </p:cNvSpPr>
          <p:nvPr>
            <p:ph type="dt" sz="half" idx="10"/>
          </p:nvPr>
        </p:nvSpPr>
        <p:spPr/>
        <p:txBody>
          <a:bodyPr/>
          <a:lstStyle/>
          <a:p>
            <a:r>
              <a:rPr lang="en-US"/>
              <a:t>10/15/2019</a:t>
            </a:r>
          </a:p>
        </p:txBody>
      </p:sp>
      <p:sp>
        <p:nvSpPr>
          <p:cNvPr id="6" name="Slide Number Placeholder 5"/>
          <p:cNvSpPr>
            <a:spLocks noGrp="1"/>
          </p:cNvSpPr>
          <p:nvPr>
            <p:ph type="sldNum" sz="quarter" idx="11"/>
          </p:nvPr>
        </p:nvSpPr>
        <p:spPr/>
        <p:txBody>
          <a:bodyPr/>
          <a:lstStyle/>
          <a:p>
            <a:fld id="{D7C43374-A137-4602-B8E6-67D8B1A75D9A}" type="slidenum">
              <a:rPr lang="en-US" smtClean="0"/>
              <a:t>14</a:t>
            </a:fld>
            <a:endParaRPr lang="en-US"/>
          </a:p>
        </p:txBody>
      </p:sp>
      <p:sp>
        <p:nvSpPr>
          <p:cNvPr id="7" name="TextBox 6"/>
          <p:cNvSpPr txBox="1"/>
          <p:nvPr/>
        </p:nvSpPr>
        <p:spPr>
          <a:xfrm>
            <a:off x="457703" y="3124200"/>
            <a:ext cx="8029352" cy="2492990"/>
          </a:xfrm>
          <a:prstGeom prst="rect">
            <a:avLst/>
          </a:prstGeom>
          <a:noFill/>
        </p:spPr>
        <p:txBody>
          <a:bodyPr wrap="square" rtlCol="0">
            <a:spAutoFit/>
          </a:bodyPr>
          <a:lstStyle/>
          <a:p>
            <a:pPr marL="285750" indent="-285750">
              <a:buFont typeface="Arial" panose="020B0604020202020204" pitchFamily="34" charset="0"/>
              <a:buChar char="•"/>
            </a:pPr>
            <a:r>
              <a:rPr lang="en-US" dirty="0"/>
              <a:t> </a:t>
            </a:r>
            <a:r>
              <a:rPr lang="en-US" sz="2400" dirty="0"/>
              <a:t>Recommendation incorporates changes to the OASIS Business Practice Standards as recommended by the Board Critical Infrastructure Committee based on the findings reported by Sandia National Laboratories as part of their surety assessment</a:t>
            </a:r>
            <a:r>
              <a:rPr lang="en-US" dirty="0"/>
              <a: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595888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2666999"/>
          </a:xfrm>
        </p:spPr>
        <p:txBody>
          <a:bodyPr>
            <a:normAutofit fontScale="90000"/>
          </a:bodyPr>
          <a:lstStyle/>
          <a:p>
            <a:r>
              <a:rPr lang="en-US" dirty="0"/>
              <a:t>2019 Annual Plan Items related to SNL Surety Assessment</a:t>
            </a:r>
            <a:br>
              <a:rPr lang="en-US" dirty="0"/>
            </a:br>
            <a:r>
              <a:rPr lang="en-US" sz="4000" dirty="0"/>
              <a:t>2019 API 6a, 6bii, and 6cii</a:t>
            </a:r>
            <a:br>
              <a:rPr lang="en-US" dirty="0"/>
            </a:br>
            <a:endParaRPr lang="en-US" dirty="0"/>
          </a:p>
        </p:txBody>
      </p:sp>
      <p:sp>
        <p:nvSpPr>
          <p:cNvPr id="5" name="Date Placeholder 4"/>
          <p:cNvSpPr>
            <a:spLocks noGrp="1"/>
          </p:cNvSpPr>
          <p:nvPr>
            <p:ph type="dt" sz="half" idx="10"/>
          </p:nvPr>
        </p:nvSpPr>
        <p:spPr/>
        <p:txBody>
          <a:bodyPr/>
          <a:lstStyle/>
          <a:p>
            <a:r>
              <a:rPr lang="en-US"/>
              <a:t>10/15/2019</a:t>
            </a:r>
          </a:p>
        </p:txBody>
      </p:sp>
      <p:sp>
        <p:nvSpPr>
          <p:cNvPr id="6" name="Slide Number Placeholder 5"/>
          <p:cNvSpPr>
            <a:spLocks noGrp="1"/>
          </p:cNvSpPr>
          <p:nvPr>
            <p:ph type="sldNum" sz="quarter" idx="11"/>
          </p:nvPr>
        </p:nvSpPr>
        <p:spPr/>
        <p:txBody>
          <a:bodyPr/>
          <a:lstStyle/>
          <a:p>
            <a:fld id="{D7C43374-A137-4602-B8E6-67D8B1A75D9A}" type="slidenum">
              <a:rPr lang="en-US" smtClean="0"/>
              <a:t>15</a:t>
            </a:fld>
            <a:endParaRPr lang="en-US"/>
          </a:p>
        </p:txBody>
      </p:sp>
      <p:sp>
        <p:nvSpPr>
          <p:cNvPr id="7" name="TextBox 6"/>
          <p:cNvSpPr txBox="1"/>
          <p:nvPr/>
        </p:nvSpPr>
        <p:spPr>
          <a:xfrm>
            <a:off x="381000" y="2819400"/>
            <a:ext cx="8257952" cy="3906198"/>
          </a:xfrm>
          <a:prstGeom prst="rect">
            <a:avLst/>
          </a:prstGeom>
          <a:noFill/>
        </p:spPr>
        <p:txBody>
          <a:bodyPr wrap="square" rtlCol="0">
            <a:spAutoFit/>
          </a:bodyPr>
          <a:lstStyle/>
          <a:p>
            <a:pPr algn="ctr"/>
            <a:r>
              <a:rPr lang="en-US" sz="2400" u="sng" dirty="0"/>
              <a:t>Recommendation Highlights </a:t>
            </a:r>
          </a:p>
          <a:p>
            <a:pPr algn="ctr"/>
            <a:endParaRPr lang="en-US" sz="2400" u="sng" dirty="0"/>
          </a:p>
          <a:p>
            <a:pPr marL="285750" indent="-285750">
              <a:lnSpc>
                <a:spcPts val="3500"/>
              </a:lnSpc>
              <a:buFont typeface="Arial" panose="020B0604020202020204" pitchFamily="34" charset="0"/>
              <a:buChar char="•"/>
            </a:pPr>
            <a:r>
              <a:rPr lang="en-US" sz="2400" dirty="0"/>
              <a:t>Removed references to SSL, updated references to current version of TLS</a:t>
            </a:r>
          </a:p>
          <a:p>
            <a:pPr marL="285750" indent="-285750">
              <a:lnSpc>
                <a:spcPts val="3500"/>
              </a:lnSpc>
              <a:buFont typeface="Arial" panose="020B0604020202020204" pitchFamily="34" charset="0"/>
              <a:buChar char="•"/>
            </a:pPr>
            <a:r>
              <a:rPr lang="en-US" sz="2400" dirty="0"/>
              <a:t>Reviewed data retention requirements in light of CFR 18 </a:t>
            </a:r>
          </a:p>
          <a:p>
            <a:pPr marL="342900" indent="-342900">
              <a:lnSpc>
                <a:spcPts val="3500"/>
              </a:lnSpc>
              <a:buFont typeface="Arial" panose="020B0604020202020204" pitchFamily="34" charset="0"/>
              <a:buChar char="•"/>
            </a:pPr>
            <a:r>
              <a:rPr lang="en-US" sz="2400" dirty="0"/>
              <a:t>Replaced references of “HTTP” with “HTTPS” where appropriate</a:t>
            </a:r>
          </a:p>
          <a:p>
            <a:pPr marL="342900" indent="-34290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620110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2666999"/>
          </a:xfrm>
        </p:spPr>
        <p:txBody>
          <a:bodyPr>
            <a:normAutofit fontScale="90000"/>
          </a:bodyPr>
          <a:lstStyle/>
          <a:p>
            <a:r>
              <a:rPr lang="en-US" dirty="0"/>
              <a:t>2019 Annual Plan Items related to SNL Surety Assessment</a:t>
            </a:r>
            <a:br>
              <a:rPr lang="en-US" dirty="0"/>
            </a:br>
            <a:r>
              <a:rPr lang="en-US" sz="4000" dirty="0"/>
              <a:t>2019 API 6a, 6bii, and 6cii</a:t>
            </a:r>
            <a:br>
              <a:rPr lang="en-US" dirty="0"/>
            </a:br>
            <a:endParaRPr lang="en-US" dirty="0"/>
          </a:p>
        </p:txBody>
      </p:sp>
      <p:sp>
        <p:nvSpPr>
          <p:cNvPr id="5" name="Date Placeholder 4"/>
          <p:cNvSpPr>
            <a:spLocks noGrp="1"/>
          </p:cNvSpPr>
          <p:nvPr>
            <p:ph type="dt" sz="half" idx="10"/>
          </p:nvPr>
        </p:nvSpPr>
        <p:spPr/>
        <p:txBody>
          <a:bodyPr/>
          <a:lstStyle/>
          <a:p>
            <a:r>
              <a:rPr lang="en-US"/>
              <a:t>10/15/2019</a:t>
            </a:r>
          </a:p>
        </p:txBody>
      </p:sp>
      <p:sp>
        <p:nvSpPr>
          <p:cNvPr id="6" name="Slide Number Placeholder 5"/>
          <p:cNvSpPr>
            <a:spLocks noGrp="1"/>
          </p:cNvSpPr>
          <p:nvPr>
            <p:ph type="sldNum" sz="quarter" idx="11"/>
          </p:nvPr>
        </p:nvSpPr>
        <p:spPr/>
        <p:txBody>
          <a:bodyPr/>
          <a:lstStyle/>
          <a:p>
            <a:fld id="{D7C43374-A137-4602-B8E6-67D8B1A75D9A}" type="slidenum">
              <a:rPr lang="en-US" smtClean="0"/>
              <a:t>16</a:t>
            </a:fld>
            <a:endParaRPr lang="en-US"/>
          </a:p>
        </p:txBody>
      </p:sp>
      <p:sp>
        <p:nvSpPr>
          <p:cNvPr id="7" name="TextBox 6"/>
          <p:cNvSpPr txBox="1"/>
          <p:nvPr/>
        </p:nvSpPr>
        <p:spPr>
          <a:xfrm>
            <a:off x="464234" y="3352800"/>
            <a:ext cx="8029352" cy="2862322"/>
          </a:xfrm>
          <a:prstGeom prst="rect">
            <a:avLst/>
          </a:prstGeom>
          <a:noFill/>
        </p:spPr>
        <p:txBody>
          <a:bodyPr wrap="square" rtlCol="0">
            <a:spAutoFit/>
          </a:bodyPr>
          <a:lstStyle/>
          <a:p>
            <a:r>
              <a:rPr lang="en-US" dirty="0"/>
              <a:t>TSIPs shall apply industry-recognized “best practices” in their implementation and maintenance of OASIS Nodes and supporting infrastructure, including but not limited to:</a:t>
            </a:r>
          </a:p>
          <a:p>
            <a:pPr marL="285750" lvl="0" indent="-285750">
              <a:buFont typeface="Arial" panose="020B0604020202020204" pitchFamily="34" charset="0"/>
              <a:buChar char="•"/>
            </a:pPr>
            <a:r>
              <a:rPr lang="en-US" dirty="0"/>
              <a:t>Use of cryptographic security modules conforming to National Institute of Standards and Technology Federal Information Processing Standards Publication 140-3 (NIST FIPS PUB 140-3</a:t>
            </a:r>
          </a:p>
          <a:p>
            <a:pPr marL="285750" lvl="0" indent="-285750">
              <a:buFont typeface="Arial" panose="020B0604020202020204" pitchFamily="34" charset="0"/>
              <a:buChar char="•"/>
            </a:pPr>
            <a:r>
              <a:rPr lang="en-US" dirty="0"/>
              <a:t>Incorporation of firewalls, intrusion detection and intrusion prevention systems. </a:t>
            </a:r>
          </a:p>
          <a:p>
            <a:pPr marL="285750" lvl="0" indent="-285750">
              <a:buFont typeface="Arial" panose="020B0604020202020204" pitchFamily="34" charset="0"/>
              <a:buChar char="•"/>
            </a:pPr>
            <a:r>
              <a:rPr lang="en-US" dirty="0"/>
              <a:t>Ensure OASIS applications are secure against common industry recognized vulnerabilities</a:t>
            </a:r>
          </a:p>
        </p:txBody>
      </p:sp>
      <p:sp>
        <p:nvSpPr>
          <p:cNvPr id="3" name="TextBox 2"/>
          <p:cNvSpPr txBox="1"/>
          <p:nvPr/>
        </p:nvSpPr>
        <p:spPr>
          <a:xfrm>
            <a:off x="914400" y="2819400"/>
            <a:ext cx="6934200" cy="461665"/>
          </a:xfrm>
          <a:prstGeom prst="rect">
            <a:avLst/>
          </a:prstGeom>
          <a:noFill/>
        </p:spPr>
        <p:txBody>
          <a:bodyPr wrap="square" rtlCol="0">
            <a:spAutoFit/>
          </a:bodyPr>
          <a:lstStyle/>
          <a:p>
            <a:pPr algn="ctr"/>
            <a:r>
              <a:rPr lang="en-US" sz="2400" dirty="0"/>
              <a:t>Implementation and Performance Guidelines</a:t>
            </a:r>
          </a:p>
        </p:txBody>
      </p:sp>
    </p:spTree>
    <p:extLst>
      <p:ext uri="{BB962C8B-B14F-4D97-AF65-F5344CB8AC3E}">
        <p14:creationId xmlns:p14="http://schemas.microsoft.com/office/powerpoint/2010/main" val="3677785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2666999"/>
          </a:xfrm>
        </p:spPr>
        <p:txBody>
          <a:bodyPr>
            <a:normAutofit fontScale="90000"/>
          </a:bodyPr>
          <a:lstStyle/>
          <a:p>
            <a:r>
              <a:rPr lang="en-US" dirty="0"/>
              <a:t>2019 Annual Plan Items related to SNL Surety Assessment</a:t>
            </a:r>
            <a:br>
              <a:rPr lang="en-US" dirty="0"/>
            </a:br>
            <a:r>
              <a:rPr lang="en-US" sz="4000" dirty="0"/>
              <a:t>2019 API 6a, 6bii, and 6cii</a:t>
            </a:r>
            <a:br>
              <a:rPr lang="en-US" dirty="0"/>
            </a:br>
            <a:endParaRPr lang="en-US" dirty="0"/>
          </a:p>
        </p:txBody>
      </p:sp>
      <p:sp>
        <p:nvSpPr>
          <p:cNvPr id="5" name="Date Placeholder 4"/>
          <p:cNvSpPr>
            <a:spLocks noGrp="1"/>
          </p:cNvSpPr>
          <p:nvPr>
            <p:ph type="dt" sz="half" idx="10"/>
          </p:nvPr>
        </p:nvSpPr>
        <p:spPr/>
        <p:txBody>
          <a:bodyPr/>
          <a:lstStyle/>
          <a:p>
            <a:r>
              <a:rPr lang="en-US"/>
              <a:t>10/15/2019</a:t>
            </a:r>
          </a:p>
        </p:txBody>
      </p:sp>
      <p:sp>
        <p:nvSpPr>
          <p:cNvPr id="6" name="Slide Number Placeholder 5"/>
          <p:cNvSpPr>
            <a:spLocks noGrp="1"/>
          </p:cNvSpPr>
          <p:nvPr>
            <p:ph type="sldNum" sz="quarter" idx="11"/>
          </p:nvPr>
        </p:nvSpPr>
        <p:spPr/>
        <p:txBody>
          <a:bodyPr/>
          <a:lstStyle/>
          <a:p>
            <a:fld id="{D7C43374-A137-4602-B8E6-67D8B1A75D9A}" type="slidenum">
              <a:rPr lang="en-US" smtClean="0"/>
              <a:t>17</a:t>
            </a:fld>
            <a:endParaRPr lang="en-US"/>
          </a:p>
        </p:txBody>
      </p:sp>
      <p:sp>
        <p:nvSpPr>
          <p:cNvPr id="7" name="TextBox 6"/>
          <p:cNvSpPr txBox="1"/>
          <p:nvPr/>
        </p:nvSpPr>
        <p:spPr>
          <a:xfrm>
            <a:off x="464234" y="3352800"/>
            <a:ext cx="8029352" cy="3272114"/>
          </a:xfrm>
          <a:prstGeom prst="rect">
            <a:avLst/>
          </a:prstGeom>
          <a:noFill/>
        </p:spPr>
        <p:txBody>
          <a:bodyPr wrap="square" rtlCol="0">
            <a:spAutoFit/>
          </a:bodyPr>
          <a:lstStyle/>
          <a:p>
            <a:pPr marL="285750" lvl="0" indent="-285750">
              <a:lnSpc>
                <a:spcPts val="2500"/>
              </a:lnSpc>
              <a:buFont typeface="Arial" panose="020B0604020202020204" pitchFamily="34" charset="0"/>
              <a:buChar char="•"/>
            </a:pPr>
            <a:r>
              <a:rPr lang="en-US" dirty="0"/>
              <a:t>Implement guidelines for user passwords and authentication as recommended in NIST Special Publication 800-63B or newer revisions.</a:t>
            </a:r>
          </a:p>
          <a:p>
            <a:pPr marL="285750" lvl="0" indent="-285750">
              <a:lnSpc>
                <a:spcPts val="2500"/>
              </a:lnSpc>
              <a:buFont typeface="Arial" panose="020B0604020202020204" pitchFamily="34" charset="0"/>
              <a:buChar char="•"/>
            </a:pPr>
            <a:r>
              <a:rPr lang="en-US" dirty="0"/>
              <a:t>Timely application of latest software patches and updates</a:t>
            </a:r>
          </a:p>
          <a:p>
            <a:pPr marL="285750" lvl="0" indent="-285750">
              <a:lnSpc>
                <a:spcPts val="2500"/>
              </a:lnSpc>
              <a:buFont typeface="Arial" panose="020B0604020202020204" pitchFamily="34" charset="0"/>
              <a:buChar char="•"/>
            </a:pPr>
            <a:r>
              <a:rPr lang="en-US" dirty="0"/>
              <a:t>Performing vulnerability scans and penetration testing of OASIS applications at least quarterly.</a:t>
            </a:r>
          </a:p>
          <a:p>
            <a:pPr marL="285750" lvl="0" indent="-285750">
              <a:lnSpc>
                <a:spcPts val="2500"/>
              </a:lnSpc>
              <a:buFont typeface="Arial" panose="020B0604020202020204" pitchFamily="34" charset="0"/>
              <a:buChar char="•"/>
            </a:pPr>
            <a:r>
              <a:rPr lang="en-US" dirty="0"/>
              <a:t>Conducting business continuity and disaster recovery exercises at least annually.</a:t>
            </a:r>
          </a:p>
          <a:p>
            <a:pPr marL="285750" lvl="0" indent="-285750">
              <a:lnSpc>
                <a:spcPts val="2500"/>
              </a:lnSpc>
              <a:buFont typeface="Arial" panose="020B0604020202020204" pitchFamily="34" charset="0"/>
              <a:buChar char="•"/>
            </a:pPr>
            <a:r>
              <a:rPr lang="en-US" dirty="0"/>
              <a:t>Conducting a review of the OASIS Node implementation to incorporate any needed changes based on updated industry-recognized “best practices” at least annually.</a:t>
            </a:r>
          </a:p>
        </p:txBody>
      </p:sp>
      <p:sp>
        <p:nvSpPr>
          <p:cNvPr id="3" name="TextBox 2"/>
          <p:cNvSpPr txBox="1"/>
          <p:nvPr/>
        </p:nvSpPr>
        <p:spPr>
          <a:xfrm>
            <a:off x="381000" y="2819400"/>
            <a:ext cx="8257952" cy="461665"/>
          </a:xfrm>
          <a:prstGeom prst="rect">
            <a:avLst/>
          </a:prstGeom>
          <a:noFill/>
        </p:spPr>
        <p:txBody>
          <a:bodyPr wrap="square" rtlCol="0">
            <a:spAutoFit/>
          </a:bodyPr>
          <a:lstStyle/>
          <a:p>
            <a:pPr algn="ctr"/>
            <a:r>
              <a:rPr lang="en-US" sz="2400" dirty="0"/>
              <a:t>Implementation and Performance Guidelines (</a:t>
            </a:r>
            <a:r>
              <a:rPr lang="en-US" sz="2400" dirty="0" err="1"/>
              <a:t>con’td</a:t>
            </a:r>
            <a:r>
              <a:rPr lang="en-US" sz="2400" dirty="0"/>
              <a:t>)</a:t>
            </a:r>
          </a:p>
        </p:txBody>
      </p:sp>
    </p:spTree>
    <p:extLst>
      <p:ext uri="{BB962C8B-B14F-4D97-AF65-F5344CB8AC3E}">
        <p14:creationId xmlns:p14="http://schemas.microsoft.com/office/powerpoint/2010/main" val="4073371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2666999"/>
          </a:xfrm>
        </p:spPr>
        <p:txBody>
          <a:bodyPr>
            <a:normAutofit fontScale="90000"/>
          </a:bodyPr>
          <a:lstStyle/>
          <a:p>
            <a:r>
              <a:rPr lang="en-US" dirty="0"/>
              <a:t>2019 Annual Plan Items related to SNL Surety Assessment</a:t>
            </a:r>
            <a:br>
              <a:rPr lang="en-US" dirty="0"/>
            </a:br>
            <a:r>
              <a:rPr lang="en-US" sz="4000" dirty="0"/>
              <a:t>2019 API 6a, 6bii, and 6cii</a:t>
            </a:r>
            <a:br>
              <a:rPr lang="en-US" dirty="0"/>
            </a:br>
            <a:endParaRPr lang="en-US" dirty="0"/>
          </a:p>
        </p:txBody>
      </p:sp>
      <p:sp>
        <p:nvSpPr>
          <p:cNvPr id="5" name="Date Placeholder 4"/>
          <p:cNvSpPr>
            <a:spLocks noGrp="1"/>
          </p:cNvSpPr>
          <p:nvPr>
            <p:ph type="dt" sz="half" idx="10"/>
          </p:nvPr>
        </p:nvSpPr>
        <p:spPr/>
        <p:txBody>
          <a:bodyPr/>
          <a:lstStyle/>
          <a:p>
            <a:r>
              <a:rPr lang="en-US"/>
              <a:t>10/15/2019</a:t>
            </a:r>
          </a:p>
        </p:txBody>
      </p:sp>
      <p:sp>
        <p:nvSpPr>
          <p:cNvPr id="6" name="Slide Number Placeholder 5"/>
          <p:cNvSpPr>
            <a:spLocks noGrp="1"/>
          </p:cNvSpPr>
          <p:nvPr>
            <p:ph type="sldNum" sz="quarter" idx="11"/>
          </p:nvPr>
        </p:nvSpPr>
        <p:spPr/>
        <p:txBody>
          <a:bodyPr/>
          <a:lstStyle/>
          <a:p>
            <a:fld id="{D7C43374-A137-4602-B8E6-67D8B1A75D9A}" type="slidenum">
              <a:rPr lang="en-US" smtClean="0"/>
              <a:t>18</a:t>
            </a:fld>
            <a:endParaRPr lang="en-US"/>
          </a:p>
        </p:txBody>
      </p:sp>
      <p:sp>
        <p:nvSpPr>
          <p:cNvPr id="7" name="TextBox 6"/>
          <p:cNvSpPr txBox="1"/>
          <p:nvPr/>
        </p:nvSpPr>
        <p:spPr>
          <a:xfrm>
            <a:off x="464234" y="2821715"/>
            <a:ext cx="8029352" cy="3693319"/>
          </a:xfrm>
          <a:prstGeom prst="rect">
            <a:avLst/>
          </a:prstGeom>
          <a:noFill/>
        </p:spPr>
        <p:txBody>
          <a:bodyPr wrap="square" rtlCol="0">
            <a:spAutoFit/>
          </a:bodyPr>
          <a:lstStyle/>
          <a:p>
            <a:pPr marL="285750" indent="-285750">
              <a:buFont typeface="Arial" panose="020B0604020202020204" pitchFamily="34" charset="0"/>
              <a:buChar char="•"/>
            </a:pPr>
            <a:r>
              <a:rPr lang="en-US" sz="2400" dirty="0"/>
              <a:t>WEQ-OS and CSS met to review guidelines for standard development and proposed recommendation.</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OASIS Subcommittee also reviewed and removed reference to outdated or legacy protocols that are no longer needed in support of the OASIS technical requirements.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40621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2666999"/>
          </a:xfrm>
        </p:spPr>
        <p:txBody>
          <a:bodyPr>
            <a:normAutofit fontScale="90000"/>
          </a:bodyPr>
          <a:lstStyle/>
          <a:p>
            <a:r>
              <a:rPr lang="en-US" dirty="0"/>
              <a:t>2019 Annual Plan Items related to SNL Surety Assessment</a:t>
            </a:r>
            <a:br>
              <a:rPr lang="en-US" dirty="0"/>
            </a:br>
            <a:r>
              <a:rPr lang="en-US" sz="4000" dirty="0"/>
              <a:t>2019 API 6a, 6bii, and 6cii</a:t>
            </a:r>
            <a:br>
              <a:rPr lang="en-US" dirty="0"/>
            </a:br>
            <a:endParaRPr lang="en-US" dirty="0"/>
          </a:p>
        </p:txBody>
      </p:sp>
      <p:sp>
        <p:nvSpPr>
          <p:cNvPr id="5" name="Date Placeholder 4"/>
          <p:cNvSpPr>
            <a:spLocks noGrp="1"/>
          </p:cNvSpPr>
          <p:nvPr>
            <p:ph type="dt" sz="half" idx="10"/>
          </p:nvPr>
        </p:nvSpPr>
        <p:spPr/>
        <p:txBody>
          <a:bodyPr/>
          <a:lstStyle/>
          <a:p>
            <a:r>
              <a:rPr lang="en-US"/>
              <a:t>10/15/2019</a:t>
            </a:r>
          </a:p>
        </p:txBody>
      </p:sp>
      <p:sp>
        <p:nvSpPr>
          <p:cNvPr id="6" name="Slide Number Placeholder 5"/>
          <p:cNvSpPr>
            <a:spLocks noGrp="1"/>
          </p:cNvSpPr>
          <p:nvPr>
            <p:ph type="sldNum" sz="quarter" idx="11"/>
          </p:nvPr>
        </p:nvSpPr>
        <p:spPr/>
        <p:txBody>
          <a:bodyPr/>
          <a:lstStyle/>
          <a:p>
            <a:fld id="{D7C43374-A137-4602-B8E6-67D8B1A75D9A}" type="slidenum">
              <a:rPr lang="en-US" smtClean="0"/>
              <a:t>19</a:t>
            </a:fld>
            <a:endParaRPr lang="en-US"/>
          </a:p>
        </p:txBody>
      </p:sp>
      <p:sp>
        <p:nvSpPr>
          <p:cNvPr id="7" name="TextBox 6"/>
          <p:cNvSpPr txBox="1"/>
          <p:nvPr/>
        </p:nvSpPr>
        <p:spPr>
          <a:xfrm>
            <a:off x="464234" y="2821715"/>
            <a:ext cx="8029352" cy="4062651"/>
          </a:xfrm>
          <a:prstGeom prst="rect">
            <a:avLst/>
          </a:prstGeom>
          <a:noFill/>
        </p:spPr>
        <p:txBody>
          <a:bodyPr wrap="square" rtlCol="0">
            <a:spAutoFit/>
          </a:bodyPr>
          <a:lstStyle/>
          <a:p>
            <a:pPr marL="285750" indent="-285750">
              <a:buFont typeface="Arial" panose="020B0604020202020204" pitchFamily="34" charset="0"/>
              <a:buChar char="•"/>
            </a:pPr>
            <a:r>
              <a:rPr lang="en-US" sz="2400" dirty="0"/>
              <a:t>Joint OS/CSS recommendation for 2019 API 6a, 6bii, and 6cii completed in September 2019</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a:t>Recommendation </a:t>
            </a:r>
            <a:r>
              <a:rPr lang="en-US" sz="2400" dirty="0"/>
              <a:t>voted out for formal comments and forwarding to the EC for approval at the joint 10/3/2019 OS/CSS meeting</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Formal comments due  11/4/2019</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28427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2019 Annual Plan Item 2a</a:t>
            </a:r>
          </a:p>
        </p:txBody>
      </p:sp>
      <p:sp>
        <p:nvSpPr>
          <p:cNvPr id="3" name="Subtitle 2"/>
          <p:cNvSpPr>
            <a:spLocks noGrp="1"/>
          </p:cNvSpPr>
          <p:nvPr>
            <p:ph type="subTitle" idx="1"/>
          </p:nvPr>
        </p:nvSpPr>
        <p:spPr/>
        <p:txBody>
          <a:bodyPr/>
          <a:lstStyle/>
          <a:p>
            <a:r>
              <a:rPr lang="en-US" dirty="0"/>
              <a:t>Posting of additional curtailment information on OASIS</a:t>
            </a:r>
          </a:p>
          <a:p>
            <a:r>
              <a:rPr lang="en-US" dirty="0"/>
              <a:t>(Joint BPS/OS)</a:t>
            </a:r>
          </a:p>
        </p:txBody>
      </p:sp>
      <p:sp>
        <p:nvSpPr>
          <p:cNvPr id="4" name="Date Placeholder 3"/>
          <p:cNvSpPr>
            <a:spLocks noGrp="1"/>
          </p:cNvSpPr>
          <p:nvPr>
            <p:ph type="dt" sz="half" idx="10"/>
          </p:nvPr>
        </p:nvSpPr>
        <p:spPr/>
        <p:txBody>
          <a:bodyPr/>
          <a:lstStyle/>
          <a:p>
            <a:r>
              <a:rPr lang="en-US"/>
              <a:t>10/15/2019</a:t>
            </a:r>
            <a:endParaRPr lang="en-US" dirty="0"/>
          </a:p>
        </p:txBody>
      </p:sp>
      <p:sp>
        <p:nvSpPr>
          <p:cNvPr id="5" name="Slide Number Placeholder 4"/>
          <p:cNvSpPr>
            <a:spLocks noGrp="1"/>
          </p:cNvSpPr>
          <p:nvPr>
            <p:ph type="sldNum" sz="quarter" idx="11"/>
          </p:nvPr>
        </p:nvSpPr>
        <p:spPr/>
        <p:txBody>
          <a:bodyPr/>
          <a:lstStyle/>
          <a:p>
            <a:fld id="{D7C43374-A137-4602-B8E6-67D8B1A75D9A}" type="slidenum">
              <a:rPr lang="en-US" smtClean="0"/>
              <a:t>2</a:t>
            </a:fld>
            <a:endParaRPr lang="en-US"/>
          </a:p>
        </p:txBody>
      </p:sp>
    </p:spTree>
    <p:extLst>
      <p:ext uri="{BB962C8B-B14F-4D97-AF65-F5344CB8AC3E}">
        <p14:creationId xmlns:p14="http://schemas.microsoft.com/office/powerpoint/2010/main" val="1916642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1676399"/>
          </a:xfrm>
        </p:spPr>
        <p:txBody>
          <a:bodyPr/>
          <a:lstStyle/>
          <a:p>
            <a:pPr algn="ctr"/>
            <a:r>
              <a:rPr lang="en-US" dirty="0"/>
              <a:t>2019 Annual Plan Item </a:t>
            </a:r>
            <a:br>
              <a:rPr lang="en-US" dirty="0"/>
            </a:br>
            <a:r>
              <a:rPr lang="en-US" dirty="0"/>
              <a:t>Summary</a:t>
            </a:r>
          </a:p>
        </p:txBody>
      </p:sp>
      <p:sp>
        <p:nvSpPr>
          <p:cNvPr id="5" name="Date Placeholder 4"/>
          <p:cNvSpPr>
            <a:spLocks noGrp="1"/>
          </p:cNvSpPr>
          <p:nvPr>
            <p:ph type="dt" sz="half" idx="10"/>
          </p:nvPr>
        </p:nvSpPr>
        <p:spPr/>
        <p:txBody>
          <a:bodyPr/>
          <a:lstStyle/>
          <a:p>
            <a:r>
              <a:rPr lang="en-US"/>
              <a:t>10/15/2019</a:t>
            </a:r>
          </a:p>
        </p:txBody>
      </p:sp>
      <p:sp>
        <p:nvSpPr>
          <p:cNvPr id="6" name="Slide Number Placeholder 5"/>
          <p:cNvSpPr>
            <a:spLocks noGrp="1"/>
          </p:cNvSpPr>
          <p:nvPr>
            <p:ph type="sldNum" sz="quarter" idx="11"/>
          </p:nvPr>
        </p:nvSpPr>
        <p:spPr/>
        <p:txBody>
          <a:bodyPr/>
          <a:lstStyle/>
          <a:p>
            <a:fld id="{D7C43374-A137-4602-B8E6-67D8B1A75D9A}" type="slidenum">
              <a:rPr lang="en-US" smtClean="0"/>
              <a:t>20</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533679938"/>
              </p:ext>
            </p:extLst>
          </p:nvPr>
        </p:nvGraphicFramePr>
        <p:xfrm>
          <a:off x="197534" y="2381831"/>
          <a:ext cx="8763000" cy="385064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4210050">
                  <a:extLst>
                    <a:ext uri="{9D8B030D-6E8A-4147-A177-3AD203B41FA5}">
                      <a16:colId xmlns:a16="http://schemas.microsoft.com/office/drawing/2014/main" val="20002"/>
                    </a:ext>
                  </a:extLst>
                </a:gridCol>
                <a:gridCol w="2190750">
                  <a:extLst>
                    <a:ext uri="{9D8B030D-6E8A-4147-A177-3AD203B41FA5}">
                      <a16:colId xmlns:a16="http://schemas.microsoft.com/office/drawing/2014/main" val="20003"/>
                    </a:ext>
                  </a:extLst>
                </a:gridCol>
              </a:tblGrid>
              <a:tr h="370840">
                <a:tc>
                  <a:txBody>
                    <a:bodyPr/>
                    <a:lstStyle/>
                    <a:p>
                      <a:r>
                        <a:rPr lang="en-US" sz="1600" dirty="0"/>
                        <a:t>API</a:t>
                      </a:r>
                      <a:r>
                        <a:rPr lang="en-US" sz="1600" baseline="0" dirty="0"/>
                        <a:t> #</a:t>
                      </a:r>
                      <a:endParaRPr lang="en-US" sz="1600" dirty="0"/>
                    </a:p>
                  </a:txBody>
                  <a:tcPr/>
                </a:tc>
                <a:tc>
                  <a:txBody>
                    <a:bodyPr/>
                    <a:lstStyle/>
                    <a:p>
                      <a:r>
                        <a:rPr lang="en-US" sz="1600" dirty="0"/>
                        <a:t>Assignment</a:t>
                      </a:r>
                    </a:p>
                  </a:txBody>
                  <a:tcPr/>
                </a:tc>
                <a:tc>
                  <a:txBody>
                    <a:bodyPr/>
                    <a:lstStyle/>
                    <a:p>
                      <a:r>
                        <a:rPr lang="en-US" sz="1600" dirty="0"/>
                        <a:t>Description</a:t>
                      </a:r>
                    </a:p>
                  </a:txBody>
                  <a:tcPr/>
                </a:tc>
                <a:tc>
                  <a:txBody>
                    <a:bodyPr/>
                    <a:lstStyle/>
                    <a:p>
                      <a:r>
                        <a:rPr lang="en-US" sz="1600" dirty="0"/>
                        <a:t>Target Completion</a:t>
                      </a:r>
                    </a:p>
                  </a:txBody>
                  <a:tcPr/>
                </a:tc>
                <a:extLst>
                  <a:ext uri="{0D108BD9-81ED-4DB2-BD59-A6C34878D82A}">
                    <a16:rowId xmlns:a16="http://schemas.microsoft.com/office/drawing/2014/main" val="10000"/>
                  </a:ext>
                </a:extLst>
              </a:tr>
              <a:tr h="370840">
                <a:tc>
                  <a:txBody>
                    <a:bodyPr/>
                    <a:lstStyle/>
                    <a:p>
                      <a:r>
                        <a:rPr lang="en-US" dirty="0"/>
                        <a:t>2a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BPS/OS</a:t>
                      </a:r>
                    </a:p>
                  </a:txBody>
                  <a:tcPr/>
                </a:tc>
                <a:tc>
                  <a:txBody>
                    <a:bodyPr/>
                    <a:lstStyle/>
                    <a:p>
                      <a:r>
                        <a:rPr lang="en-US" dirty="0"/>
                        <a:t>OASIS posting of curtailment data</a:t>
                      </a:r>
                    </a:p>
                  </a:txBody>
                  <a:tcPr/>
                </a:tc>
                <a:tc>
                  <a:txBody>
                    <a:bodyPr/>
                    <a:lstStyle/>
                    <a:p>
                      <a:r>
                        <a:rPr lang="en-US" dirty="0"/>
                        <a:t>2020</a:t>
                      </a:r>
                    </a:p>
                  </a:txBody>
                  <a:tcPr/>
                </a:tc>
                <a:extLst>
                  <a:ext uri="{0D108BD9-81ED-4DB2-BD59-A6C34878D82A}">
                    <a16:rowId xmlns:a16="http://schemas.microsoft.com/office/drawing/2014/main" val="10001"/>
                  </a:ext>
                </a:extLst>
              </a:tr>
              <a:tr h="370840">
                <a:tc>
                  <a:txBody>
                    <a:bodyPr/>
                    <a:lstStyle/>
                    <a:p>
                      <a:r>
                        <a:rPr lang="en-US" dirty="0"/>
                        <a:t>3a</a:t>
                      </a:r>
                    </a:p>
                  </a:txBody>
                  <a:tcPr/>
                </a:tc>
                <a:tc>
                  <a:txBody>
                    <a:bodyPr/>
                    <a:lstStyle/>
                    <a:p>
                      <a:r>
                        <a:rPr lang="en-US" dirty="0"/>
                        <a:t>OS</a:t>
                      </a:r>
                    </a:p>
                  </a:txBody>
                  <a:tcPr/>
                </a:tc>
                <a:tc>
                  <a:txBody>
                    <a:bodyPr/>
                    <a:lstStyle/>
                    <a:p>
                      <a:r>
                        <a:rPr lang="en-US" dirty="0"/>
                        <a:t>Data</a:t>
                      </a:r>
                      <a:r>
                        <a:rPr lang="en-US" baseline="0" dirty="0"/>
                        <a:t> sharing between EIR and OASIS</a:t>
                      </a:r>
                      <a:endParaRPr lang="en-US" dirty="0"/>
                    </a:p>
                  </a:txBody>
                  <a:tcPr/>
                </a:tc>
                <a:tc>
                  <a:txBody>
                    <a:bodyPr/>
                    <a:lstStyle/>
                    <a:p>
                      <a:r>
                        <a:rPr lang="en-US" dirty="0"/>
                        <a:t>Completed (Oct 2019 EC)</a:t>
                      </a:r>
                    </a:p>
                  </a:txBody>
                  <a:tcPr/>
                </a:tc>
                <a:extLst>
                  <a:ext uri="{0D108BD9-81ED-4DB2-BD59-A6C34878D82A}">
                    <a16:rowId xmlns:a16="http://schemas.microsoft.com/office/drawing/2014/main" val="10002"/>
                  </a:ext>
                </a:extLst>
              </a:tr>
              <a:tr h="370840">
                <a:tc>
                  <a:txBody>
                    <a:bodyPr/>
                    <a:lstStyle/>
                    <a:p>
                      <a:r>
                        <a:rPr lang="en-US" dirty="0"/>
                        <a:t>3b/3f</a:t>
                      </a:r>
                    </a:p>
                  </a:txBody>
                  <a:tcPr/>
                </a:tc>
                <a:tc>
                  <a:txBody>
                    <a:bodyPr/>
                    <a:lstStyle/>
                    <a:p>
                      <a:r>
                        <a:rPr lang="en-US" dirty="0"/>
                        <a:t>OS</a:t>
                      </a:r>
                    </a:p>
                  </a:txBody>
                  <a:tcPr/>
                </a:tc>
                <a:tc>
                  <a:txBody>
                    <a:bodyPr/>
                    <a:lstStyle/>
                    <a:p>
                      <a:r>
                        <a:rPr lang="en-US" dirty="0"/>
                        <a:t>Dynamic Notification (PTP)/HTTP retirement and generic dynamic notification methodology</a:t>
                      </a:r>
                    </a:p>
                  </a:txBody>
                  <a:tcPr/>
                </a:tc>
                <a:tc>
                  <a:txBody>
                    <a:bodyPr/>
                    <a:lstStyle/>
                    <a:p>
                      <a:r>
                        <a:rPr lang="en-US" dirty="0"/>
                        <a:t>Completed (March 2019 EC)</a:t>
                      </a:r>
                    </a:p>
                  </a:txBody>
                  <a:tcPr/>
                </a:tc>
                <a:extLst>
                  <a:ext uri="{0D108BD9-81ED-4DB2-BD59-A6C34878D82A}">
                    <a16:rowId xmlns:a16="http://schemas.microsoft.com/office/drawing/2014/main" val="10003"/>
                  </a:ext>
                </a:extLst>
              </a:tr>
              <a:tr h="370840">
                <a:tc>
                  <a:txBody>
                    <a:bodyPr/>
                    <a:lstStyle/>
                    <a:p>
                      <a:r>
                        <a:rPr lang="en-US" dirty="0"/>
                        <a:t>3c</a:t>
                      </a:r>
                    </a:p>
                  </a:txBody>
                  <a:tcPr/>
                </a:tc>
                <a:tc>
                  <a:txBody>
                    <a:bodyPr/>
                    <a:lstStyle/>
                    <a:p>
                      <a:r>
                        <a:rPr lang="en-US" dirty="0"/>
                        <a:t>OS</a:t>
                      </a:r>
                    </a:p>
                  </a:txBody>
                  <a:tcPr/>
                </a:tc>
                <a:tc>
                  <a:txBody>
                    <a:bodyPr/>
                    <a:lstStyle/>
                    <a:p>
                      <a:r>
                        <a:rPr lang="en-US" dirty="0"/>
                        <a:t>NITS Phase 1 clean-up and NITS Renewal approach</a:t>
                      </a:r>
                    </a:p>
                  </a:txBody>
                  <a:tcPr/>
                </a:tc>
                <a:tc>
                  <a:txBody>
                    <a:bodyPr/>
                    <a:lstStyle/>
                    <a:p>
                      <a:r>
                        <a:rPr lang="en-US" dirty="0"/>
                        <a:t>Completed (In formal comment</a:t>
                      </a:r>
                      <a:r>
                        <a:rPr lang="en-US" baseline="0" dirty="0"/>
                        <a:t> period)</a:t>
                      </a:r>
                      <a:endParaRPr lang="en-US" dirty="0"/>
                    </a:p>
                  </a:txBody>
                  <a:tcPr/>
                </a:tc>
                <a:extLst>
                  <a:ext uri="{0D108BD9-81ED-4DB2-BD59-A6C34878D82A}">
                    <a16:rowId xmlns:a16="http://schemas.microsoft.com/office/drawing/2014/main" val="10004"/>
                  </a:ext>
                </a:extLst>
              </a:tr>
              <a:tr h="370840">
                <a:tc>
                  <a:txBody>
                    <a:bodyPr/>
                    <a:lstStyle/>
                    <a:p>
                      <a:r>
                        <a:rPr lang="en-US" dirty="0"/>
                        <a:t>3d</a:t>
                      </a:r>
                    </a:p>
                  </a:txBody>
                  <a:tcPr/>
                </a:tc>
                <a:tc>
                  <a:txBody>
                    <a:bodyPr/>
                    <a:lstStyle/>
                    <a:p>
                      <a:r>
                        <a:rPr lang="en-US" dirty="0"/>
                        <a:t>OS</a:t>
                      </a:r>
                    </a:p>
                  </a:txBody>
                  <a:tcPr/>
                </a:tc>
                <a:tc>
                  <a:txBody>
                    <a:bodyPr/>
                    <a:lstStyle/>
                    <a:p>
                      <a:r>
                        <a:rPr lang="en-US" dirty="0"/>
                        <a:t>Partial Path coordination</a:t>
                      </a:r>
                    </a:p>
                  </a:txBody>
                  <a:tcPr/>
                </a:tc>
                <a:tc>
                  <a:txBody>
                    <a:bodyPr/>
                    <a:lstStyle/>
                    <a:p>
                      <a:r>
                        <a:rPr lang="en-US" dirty="0"/>
                        <a:t>Completed (Oct 2019 EC)</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62909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1676399"/>
          </a:xfrm>
        </p:spPr>
        <p:txBody>
          <a:bodyPr/>
          <a:lstStyle/>
          <a:p>
            <a:pPr algn="ctr"/>
            <a:r>
              <a:rPr lang="en-US" dirty="0"/>
              <a:t>2019 Annual Plan Item </a:t>
            </a:r>
            <a:br>
              <a:rPr lang="en-US" dirty="0"/>
            </a:br>
            <a:r>
              <a:rPr lang="en-US" dirty="0"/>
              <a:t>Summary</a:t>
            </a:r>
          </a:p>
        </p:txBody>
      </p:sp>
      <p:sp>
        <p:nvSpPr>
          <p:cNvPr id="5" name="Date Placeholder 4"/>
          <p:cNvSpPr>
            <a:spLocks noGrp="1"/>
          </p:cNvSpPr>
          <p:nvPr>
            <p:ph type="dt" sz="half" idx="10"/>
          </p:nvPr>
        </p:nvSpPr>
        <p:spPr/>
        <p:txBody>
          <a:bodyPr/>
          <a:lstStyle/>
          <a:p>
            <a:r>
              <a:rPr lang="en-US"/>
              <a:t>10/15/2019</a:t>
            </a:r>
          </a:p>
        </p:txBody>
      </p:sp>
      <p:sp>
        <p:nvSpPr>
          <p:cNvPr id="6" name="Slide Number Placeholder 5"/>
          <p:cNvSpPr>
            <a:spLocks noGrp="1"/>
          </p:cNvSpPr>
          <p:nvPr>
            <p:ph type="sldNum" sz="quarter" idx="11"/>
          </p:nvPr>
        </p:nvSpPr>
        <p:spPr/>
        <p:txBody>
          <a:bodyPr/>
          <a:lstStyle/>
          <a:p>
            <a:fld id="{D7C43374-A137-4602-B8E6-67D8B1A75D9A}" type="slidenum">
              <a:rPr lang="en-US" smtClean="0"/>
              <a:t>21</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821450793"/>
              </p:ext>
            </p:extLst>
          </p:nvPr>
        </p:nvGraphicFramePr>
        <p:xfrm>
          <a:off x="197534" y="2667000"/>
          <a:ext cx="8763000" cy="283972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4210050">
                  <a:extLst>
                    <a:ext uri="{9D8B030D-6E8A-4147-A177-3AD203B41FA5}">
                      <a16:colId xmlns:a16="http://schemas.microsoft.com/office/drawing/2014/main" val="20002"/>
                    </a:ext>
                  </a:extLst>
                </a:gridCol>
                <a:gridCol w="2190750">
                  <a:extLst>
                    <a:ext uri="{9D8B030D-6E8A-4147-A177-3AD203B41FA5}">
                      <a16:colId xmlns:a16="http://schemas.microsoft.com/office/drawing/2014/main" val="20003"/>
                    </a:ext>
                  </a:extLst>
                </a:gridCol>
              </a:tblGrid>
              <a:tr h="370840">
                <a:tc>
                  <a:txBody>
                    <a:bodyPr/>
                    <a:lstStyle/>
                    <a:p>
                      <a:r>
                        <a:rPr lang="en-US" sz="1600" dirty="0"/>
                        <a:t>API</a:t>
                      </a:r>
                      <a:r>
                        <a:rPr lang="en-US" sz="1600" baseline="0" dirty="0"/>
                        <a:t> #</a:t>
                      </a:r>
                      <a:endParaRPr lang="en-US" sz="1600" dirty="0"/>
                    </a:p>
                  </a:txBody>
                  <a:tcPr/>
                </a:tc>
                <a:tc>
                  <a:txBody>
                    <a:bodyPr/>
                    <a:lstStyle/>
                    <a:p>
                      <a:r>
                        <a:rPr lang="en-US" sz="1600" dirty="0"/>
                        <a:t>Assignment</a:t>
                      </a:r>
                    </a:p>
                  </a:txBody>
                  <a:tcPr/>
                </a:tc>
                <a:tc>
                  <a:txBody>
                    <a:bodyPr/>
                    <a:lstStyle/>
                    <a:p>
                      <a:r>
                        <a:rPr lang="en-US" sz="1600" dirty="0"/>
                        <a:t>Description</a:t>
                      </a:r>
                    </a:p>
                  </a:txBody>
                  <a:tcPr/>
                </a:tc>
                <a:tc>
                  <a:txBody>
                    <a:bodyPr/>
                    <a:lstStyle/>
                    <a:p>
                      <a:r>
                        <a:rPr lang="en-US" sz="1600" dirty="0"/>
                        <a:t>Target Completion</a:t>
                      </a:r>
                    </a:p>
                  </a:txBody>
                  <a:tcPr/>
                </a:tc>
                <a:extLst>
                  <a:ext uri="{0D108BD9-81ED-4DB2-BD59-A6C34878D82A}">
                    <a16:rowId xmlns:a16="http://schemas.microsoft.com/office/drawing/2014/main" val="10000"/>
                  </a:ext>
                </a:extLst>
              </a:tr>
              <a:tr h="370840">
                <a:tc>
                  <a:txBody>
                    <a:bodyPr/>
                    <a:lstStyle/>
                    <a:p>
                      <a:r>
                        <a:rPr lang="en-US" dirty="0"/>
                        <a:t>3e</a:t>
                      </a:r>
                    </a:p>
                  </a:txBody>
                  <a:tcPr/>
                </a:tc>
                <a:tc>
                  <a:txBody>
                    <a:bodyPr/>
                    <a:lstStyle/>
                    <a:p>
                      <a:r>
                        <a:rPr lang="en-US" dirty="0"/>
                        <a:t>OS</a:t>
                      </a:r>
                    </a:p>
                  </a:txBody>
                  <a:tcPr/>
                </a:tc>
                <a:tc>
                  <a:txBody>
                    <a:bodyPr/>
                    <a:lstStyle/>
                    <a:p>
                      <a:r>
                        <a:rPr lang="en-US" dirty="0"/>
                        <a:t>Renewal Rights for Network</a:t>
                      </a:r>
                      <a:r>
                        <a:rPr lang="en-US" baseline="0" dirty="0"/>
                        <a:t> Integrated Transmission Service</a:t>
                      </a:r>
                      <a:endParaRPr lang="en-US" dirty="0"/>
                    </a:p>
                  </a:txBody>
                  <a:tcPr/>
                </a:tc>
                <a:tc>
                  <a:txBody>
                    <a:bodyPr/>
                    <a:lstStyle/>
                    <a:p>
                      <a:r>
                        <a:rPr lang="en-US" dirty="0"/>
                        <a:t>In process</a:t>
                      </a:r>
                    </a:p>
                  </a:txBody>
                  <a:tcPr/>
                </a:tc>
                <a:extLst>
                  <a:ext uri="{0D108BD9-81ED-4DB2-BD59-A6C34878D82A}">
                    <a16:rowId xmlns:a16="http://schemas.microsoft.com/office/drawing/2014/main" val="10001"/>
                  </a:ext>
                </a:extLst>
              </a:tr>
              <a:tr h="370840">
                <a:tc>
                  <a:txBody>
                    <a:bodyPr/>
                    <a:lstStyle/>
                    <a:p>
                      <a:r>
                        <a:rPr lang="en-US" dirty="0"/>
                        <a:t>3g</a:t>
                      </a:r>
                    </a:p>
                  </a:txBody>
                  <a:tcPr/>
                </a:tc>
                <a:tc>
                  <a:txBody>
                    <a:bodyPr/>
                    <a:lstStyle/>
                    <a:p>
                      <a:r>
                        <a:rPr lang="en-US" dirty="0"/>
                        <a:t>OS</a:t>
                      </a:r>
                    </a:p>
                  </a:txBody>
                  <a:tcPr/>
                </a:tc>
                <a:tc>
                  <a:txBody>
                    <a:bodyPr/>
                    <a:lstStyle/>
                    <a:p>
                      <a:r>
                        <a:rPr lang="en-US" dirty="0"/>
                        <a:t>Next</a:t>
                      </a:r>
                      <a:r>
                        <a:rPr lang="en-US" baseline="0" dirty="0"/>
                        <a:t> Hour Market (NHM) Business Standard modification</a:t>
                      </a:r>
                      <a:endParaRPr lang="en-US" dirty="0"/>
                    </a:p>
                  </a:txBody>
                  <a:tcPr/>
                </a:tc>
                <a:tc>
                  <a:txBody>
                    <a:bodyPr/>
                    <a:lstStyle/>
                    <a:p>
                      <a:r>
                        <a:rPr lang="en-US" dirty="0"/>
                        <a:t>Completed (March 2019 EC)</a:t>
                      </a:r>
                    </a:p>
                  </a:txBody>
                  <a:tcPr/>
                </a:tc>
                <a:extLst>
                  <a:ext uri="{0D108BD9-81ED-4DB2-BD59-A6C34878D82A}">
                    <a16:rowId xmlns:a16="http://schemas.microsoft.com/office/drawing/2014/main" val="10002"/>
                  </a:ext>
                </a:extLst>
              </a:tr>
              <a:tr h="370840">
                <a:tc>
                  <a:txBody>
                    <a:bodyPr/>
                    <a:lstStyle/>
                    <a:p>
                      <a:r>
                        <a:rPr lang="en-US" dirty="0"/>
                        <a:t>6a, 6bii, 6cii</a:t>
                      </a:r>
                    </a:p>
                  </a:txBody>
                  <a:tcPr/>
                </a:tc>
                <a:tc>
                  <a:txBody>
                    <a:bodyPr/>
                    <a:lstStyle/>
                    <a:p>
                      <a:r>
                        <a:rPr lang="en-US" dirty="0"/>
                        <a:t>CSS/OS</a:t>
                      </a:r>
                    </a:p>
                  </a:txBody>
                  <a:tcPr/>
                </a:tc>
                <a:tc>
                  <a:txBody>
                    <a:bodyPr/>
                    <a:lstStyle/>
                    <a:p>
                      <a:r>
                        <a:rPr lang="en-US" dirty="0"/>
                        <a:t>Develop or modify NAESB Business Practice Standards as need to address Security Issues identified by Sandi National Laboratories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Completed (In formal comment</a:t>
                      </a:r>
                      <a:r>
                        <a:rPr lang="en-US" baseline="0" dirty="0"/>
                        <a:t> period)</a:t>
                      </a:r>
                      <a:endParaRPr lang="en-US" dirty="0"/>
                    </a:p>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84679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7C43374-A137-4602-B8E6-67D8B1A75D9A}" type="slidenum">
              <a:rPr lang="en-US" smtClean="0"/>
              <a:t>22</a:t>
            </a:fld>
            <a:endParaRPr lang="en-US"/>
          </a:p>
        </p:txBody>
      </p:sp>
      <p:sp>
        <p:nvSpPr>
          <p:cNvPr id="10" name="Title 1"/>
          <p:cNvSpPr txBox="1">
            <a:spLocks/>
          </p:cNvSpPr>
          <p:nvPr/>
        </p:nvSpPr>
        <p:spPr>
          <a:xfrm>
            <a:off x="-228600" y="609600"/>
            <a:ext cx="8229600" cy="762001"/>
          </a:xfrm>
          <a:prstGeom prst="rect">
            <a:avLst/>
          </a:prstGeom>
        </p:spPr>
        <p:txBody>
          <a:bodyPr rIns="91440" anchor="b">
            <a:normAutofit lnSpcReduction="10000"/>
            <a:scene3d>
              <a:camera prst="orthographicFront"/>
              <a:lightRig rig="soft" dir="t">
                <a:rot lat="0" lon="0" rev="2400000"/>
              </a:lightRig>
            </a:scene3d>
            <a:sp3d>
              <a:bevelT w="19050" h="12700"/>
            </a:sp3d>
          </a:bodyPr>
          <a:lst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a:lstStyle>
          <a:p>
            <a:r>
              <a:rPr lang="en-US" dirty="0"/>
              <a:t>2019 Annual Plan Items</a:t>
            </a:r>
          </a:p>
        </p:txBody>
      </p:sp>
      <p:sp>
        <p:nvSpPr>
          <p:cNvPr id="12" name="Content Placeholder 2"/>
          <p:cNvSpPr>
            <a:spLocks noGrp="1"/>
          </p:cNvSpPr>
          <p:nvPr>
            <p:ph idx="1"/>
          </p:nvPr>
        </p:nvSpPr>
        <p:spPr>
          <a:xfrm>
            <a:off x="457200" y="2819399"/>
            <a:ext cx="8229600" cy="3353117"/>
          </a:xfrm>
        </p:spPr>
        <p:txBody>
          <a:bodyPr>
            <a:normAutofit/>
          </a:bodyPr>
          <a:lstStyle/>
          <a:p>
            <a:pPr marL="0" lvl="0" indent="0">
              <a:spcBef>
                <a:spcPts val="1200"/>
              </a:spcBef>
              <a:buNone/>
            </a:pPr>
            <a:r>
              <a:rPr lang="en-US" sz="4400" dirty="0"/>
              <a:t>Questions and/or guidance from the Executive Committee?</a:t>
            </a:r>
          </a:p>
        </p:txBody>
      </p:sp>
      <p:sp>
        <p:nvSpPr>
          <p:cNvPr id="13" name="Date Placeholder 12"/>
          <p:cNvSpPr>
            <a:spLocks noGrp="1"/>
          </p:cNvSpPr>
          <p:nvPr>
            <p:ph type="dt" sz="half" idx="10"/>
          </p:nvPr>
        </p:nvSpPr>
        <p:spPr/>
        <p:txBody>
          <a:bodyPr/>
          <a:lstStyle/>
          <a:p>
            <a:r>
              <a:rPr lang="en-US"/>
              <a:t>10/15/2019</a:t>
            </a:r>
          </a:p>
        </p:txBody>
      </p:sp>
    </p:spTree>
    <p:extLst>
      <p:ext uri="{BB962C8B-B14F-4D97-AF65-F5344CB8AC3E}">
        <p14:creationId xmlns:p14="http://schemas.microsoft.com/office/powerpoint/2010/main" val="2146292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API 2a</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FERC Initiated in Order 890</a:t>
            </a:r>
          </a:p>
          <a:p>
            <a:pPr marL="0" lvl="0" indent="0">
              <a:buNone/>
            </a:pPr>
            <a:r>
              <a:rPr lang="en-US" dirty="0"/>
              <a:t>P. 1627 </a:t>
            </a:r>
          </a:p>
          <a:p>
            <a:pPr marL="0" lvl="0" indent="0">
              <a:buNone/>
            </a:pPr>
            <a:r>
              <a:rPr lang="en-US" dirty="0"/>
              <a:t>We agree with suggestions for the posting of additional curtailment information on OASIS and, therefore, require transmission providers, working through NAESB, to develop a detailed template for the posting of additional information on OASIS regarding firm transmission curtailments.  Transmission providers need not implement this new OASIS functionality and any related business practices until NAESB develops appropriate standards.  </a:t>
            </a:r>
            <a:r>
              <a:rPr lang="en-US" dirty="0">
                <a:solidFill>
                  <a:schemeClr val="accent6">
                    <a:lumMod val="90000"/>
                  </a:schemeClr>
                </a:solidFill>
              </a:rPr>
              <a:t>These postings must include all circumstances and events contributing to the need for a firm service curtailment, specific services and customers curtailed (including the transmission provider’s own retail loads), and the duration of the curtailment.  </a:t>
            </a:r>
          </a:p>
          <a:p>
            <a:pPr lvl="0"/>
            <a:endParaRPr lang="en-US" dirty="0"/>
          </a:p>
          <a:p>
            <a:endParaRPr lang="en-US" dirty="0"/>
          </a:p>
        </p:txBody>
      </p:sp>
      <p:sp>
        <p:nvSpPr>
          <p:cNvPr id="5" name="Slide Number Placeholder 4"/>
          <p:cNvSpPr>
            <a:spLocks noGrp="1"/>
          </p:cNvSpPr>
          <p:nvPr>
            <p:ph type="sldNum" sz="quarter" idx="12"/>
          </p:nvPr>
        </p:nvSpPr>
        <p:spPr/>
        <p:txBody>
          <a:bodyPr/>
          <a:lstStyle/>
          <a:p>
            <a:fld id="{D7C43374-A137-4602-B8E6-67D8B1A75D9A}" type="slidenum">
              <a:rPr lang="en-US" smtClean="0"/>
              <a:t>3</a:t>
            </a:fld>
            <a:endParaRPr lang="en-US"/>
          </a:p>
        </p:txBody>
      </p:sp>
      <p:sp>
        <p:nvSpPr>
          <p:cNvPr id="6" name="Date Placeholder 5"/>
          <p:cNvSpPr>
            <a:spLocks noGrp="1"/>
          </p:cNvSpPr>
          <p:nvPr>
            <p:ph type="dt" sz="half" idx="10"/>
          </p:nvPr>
        </p:nvSpPr>
        <p:spPr/>
        <p:txBody>
          <a:bodyPr/>
          <a:lstStyle/>
          <a:p>
            <a:r>
              <a:rPr lang="en-US"/>
              <a:t>10/15/2019</a:t>
            </a:r>
          </a:p>
        </p:txBody>
      </p:sp>
    </p:spTree>
    <p:extLst>
      <p:ext uri="{BB962C8B-B14F-4D97-AF65-F5344CB8AC3E}">
        <p14:creationId xmlns:p14="http://schemas.microsoft.com/office/powerpoint/2010/main" val="1911073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783" y="381000"/>
            <a:ext cx="8229600" cy="1143000"/>
          </a:xfrm>
        </p:spPr>
        <p:txBody>
          <a:bodyPr>
            <a:normAutofit fontScale="90000"/>
          </a:bodyPr>
          <a:lstStyle/>
          <a:p>
            <a:r>
              <a:rPr lang="en-US" sz="3100" dirty="0"/>
              <a:t>WEQ API 2a</a:t>
            </a:r>
            <a:br>
              <a:rPr lang="en-US" sz="3100" dirty="0"/>
            </a:br>
            <a:r>
              <a:rPr lang="en-US" sz="3100" dirty="0"/>
              <a:t>Posting of Curtailment Information</a:t>
            </a:r>
            <a:br>
              <a:rPr lang="en-US" dirty="0"/>
            </a:br>
            <a:endParaRPr lang="en-US" sz="2000" dirty="0"/>
          </a:p>
        </p:txBody>
      </p:sp>
      <p:sp>
        <p:nvSpPr>
          <p:cNvPr id="3" name="Content Placeholder 2"/>
          <p:cNvSpPr>
            <a:spLocks noGrp="1"/>
          </p:cNvSpPr>
          <p:nvPr>
            <p:ph idx="1"/>
          </p:nvPr>
        </p:nvSpPr>
        <p:spPr>
          <a:xfrm>
            <a:off x="439783" y="1600200"/>
            <a:ext cx="8229600" cy="4724400"/>
          </a:xfrm>
        </p:spPr>
        <p:txBody>
          <a:bodyPr>
            <a:noAutofit/>
          </a:bodyPr>
          <a:lstStyle/>
          <a:p>
            <a:pPr marL="344488" lvl="1" indent="-344488">
              <a:spcBef>
                <a:spcPts val="1200"/>
              </a:spcBef>
              <a:buFont typeface="Wingdings" panose="05000000000000000000" pitchFamily="2" charset="2"/>
              <a:buChar char="Ø"/>
            </a:pPr>
            <a:r>
              <a:rPr lang="en-US" sz="2300" dirty="0"/>
              <a:t>Focus on interconnection-wide curtailments (IDC for the Eastern Interconnection)</a:t>
            </a:r>
          </a:p>
          <a:p>
            <a:pPr marL="344488" lvl="1" indent="-344488">
              <a:spcBef>
                <a:spcPts val="1200"/>
              </a:spcBef>
              <a:buFont typeface="Wingdings" panose="05000000000000000000" pitchFamily="2" charset="2"/>
              <a:buChar char="Ø"/>
            </a:pPr>
            <a:r>
              <a:rPr lang="en-US" sz="2300" dirty="0"/>
              <a:t>Whenever scheduled transactions are impacted on the TP’s system, the TP must ensure that all actions issued under the procedure are provided, even if they are on other systems.</a:t>
            </a:r>
          </a:p>
          <a:p>
            <a:pPr marL="344488" lvl="1" indent="-344488">
              <a:spcBef>
                <a:spcPts val="1200"/>
              </a:spcBef>
              <a:buFont typeface="Wingdings" panose="05000000000000000000" pitchFamily="2" charset="2"/>
              <a:buChar char="Ø"/>
            </a:pPr>
            <a:r>
              <a:rPr lang="en-US" sz="2300" dirty="0"/>
              <a:t>Subcommittees have drafted business practice standards</a:t>
            </a:r>
          </a:p>
          <a:p>
            <a:pPr marL="344488" lvl="1" indent="-344488">
              <a:spcBef>
                <a:spcPts val="1200"/>
              </a:spcBef>
              <a:buFont typeface="Wingdings" panose="05000000000000000000" pitchFamily="2" charset="2"/>
              <a:buChar char="Ø"/>
            </a:pPr>
            <a:r>
              <a:rPr lang="en-US" sz="2300" dirty="0"/>
              <a:t>Standards require RC to provide requisite information for the OASIS posting.</a:t>
            </a:r>
          </a:p>
          <a:p>
            <a:pPr marL="344488" lvl="1" indent="-344488">
              <a:spcBef>
                <a:spcPts val="1200"/>
              </a:spcBef>
              <a:buFont typeface="Wingdings" panose="05000000000000000000" pitchFamily="2" charset="2"/>
              <a:buChar char="Ø"/>
            </a:pPr>
            <a:r>
              <a:rPr lang="en-US" sz="2300" dirty="0"/>
              <a:t>Draft is out for informal comments – due 3/18/19</a:t>
            </a:r>
          </a:p>
          <a:p>
            <a:pPr marL="344488" lvl="1" indent="-344488">
              <a:spcBef>
                <a:spcPts val="1200"/>
              </a:spcBef>
              <a:buFont typeface="Wingdings" panose="05000000000000000000" pitchFamily="2" charset="2"/>
              <a:buChar char="Ø"/>
            </a:pPr>
            <a:r>
              <a:rPr lang="en-US" sz="2300" dirty="0"/>
              <a:t>Action pending outcome of BPS PFV initiative</a:t>
            </a:r>
          </a:p>
        </p:txBody>
      </p:sp>
      <p:sp>
        <p:nvSpPr>
          <p:cNvPr id="5" name="Slide Number Placeholder 4"/>
          <p:cNvSpPr>
            <a:spLocks noGrp="1"/>
          </p:cNvSpPr>
          <p:nvPr>
            <p:ph type="sldNum" sz="quarter" idx="12"/>
          </p:nvPr>
        </p:nvSpPr>
        <p:spPr/>
        <p:txBody>
          <a:bodyPr/>
          <a:lstStyle/>
          <a:p>
            <a:fld id="{D7C43374-A137-4602-B8E6-67D8B1A75D9A}" type="slidenum">
              <a:rPr lang="en-US" smtClean="0"/>
              <a:t>4</a:t>
            </a:fld>
            <a:endParaRPr lang="en-US"/>
          </a:p>
        </p:txBody>
      </p:sp>
      <p:sp>
        <p:nvSpPr>
          <p:cNvPr id="6" name="Date Placeholder 5"/>
          <p:cNvSpPr>
            <a:spLocks noGrp="1"/>
          </p:cNvSpPr>
          <p:nvPr>
            <p:ph type="dt" sz="half" idx="10"/>
          </p:nvPr>
        </p:nvSpPr>
        <p:spPr/>
        <p:txBody>
          <a:bodyPr/>
          <a:lstStyle/>
          <a:p>
            <a:r>
              <a:rPr lang="en-US"/>
              <a:t>10/15/2019</a:t>
            </a:r>
          </a:p>
        </p:txBody>
      </p:sp>
    </p:spTree>
    <p:extLst>
      <p:ext uri="{BB962C8B-B14F-4D97-AF65-F5344CB8AC3E}">
        <p14:creationId xmlns:p14="http://schemas.microsoft.com/office/powerpoint/2010/main" val="2634861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z="4900" dirty="0"/>
              <a:t>API 2a</a:t>
            </a:r>
            <a:br>
              <a:rPr lang="en-US" dirty="0"/>
            </a:br>
            <a:r>
              <a:rPr lang="en-US" sz="3100" dirty="0"/>
              <a:t>Current Work Effort</a:t>
            </a:r>
            <a:endParaRPr lang="en-US" sz="2000" dirty="0"/>
          </a:p>
        </p:txBody>
      </p:sp>
      <p:sp>
        <p:nvSpPr>
          <p:cNvPr id="3" name="Content Placeholder 2"/>
          <p:cNvSpPr>
            <a:spLocks noGrp="1"/>
          </p:cNvSpPr>
          <p:nvPr>
            <p:ph idx="1"/>
          </p:nvPr>
        </p:nvSpPr>
        <p:spPr>
          <a:xfrm>
            <a:off x="372316" y="1501140"/>
            <a:ext cx="8229600" cy="5029200"/>
          </a:xfrm>
        </p:spPr>
        <p:txBody>
          <a:bodyPr>
            <a:noAutofit/>
          </a:bodyPr>
          <a:lstStyle/>
          <a:p>
            <a:pPr marL="411480" lvl="1" indent="0" algn="ctr">
              <a:spcBef>
                <a:spcPts val="1200"/>
              </a:spcBef>
              <a:buNone/>
            </a:pPr>
            <a:r>
              <a:rPr lang="en-US" sz="2400" b="1" dirty="0"/>
              <a:t>BPS/OS Challenges on 2019 API 2a</a:t>
            </a:r>
          </a:p>
          <a:p>
            <a:pPr lvl="1">
              <a:spcBef>
                <a:spcPts val="1200"/>
              </a:spcBef>
            </a:pPr>
            <a:r>
              <a:rPr lang="en-US" sz="2400" dirty="0"/>
              <a:t>No current commitment from EI (EIDSN)</a:t>
            </a:r>
          </a:p>
          <a:p>
            <a:pPr lvl="2">
              <a:spcBef>
                <a:spcPts val="1200"/>
              </a:spcBef>
            </a:pPr>
            <a:r>
              <a:rPr lang="en-US" sz="2100" dirty="0"/>
              <a:t>Primary focus on PFV initiative</a:t>
            </a:r>
          </a:p>
          <a:p>
            <a:pPr lvl="1">
              <a:spcBef>
                <a:spcPts val="1200"/>
              </a:spcBef>
            </a:pPr>
            <a:r>
              <a:rPr lang="en-US" sz="2400" dirty="0"/>
              <a:t>Western RC is in flux  (CAISO, SPP, et al)</a:t>
            </a:r>
          </a:p>
          <a:p>
            <a:pPr lvl="2">
              <a:spcBef>
                <a:spcPts val="1200"/>
              </a:spcBef>
            </a:pPr>
            <a:r>
              <a:rPr lang="en-US" sz="2100" dirty="0"/>
              <a:t>Western RC function expected to stand up by end of 2019</a:t>
            </a:r>
          </a:p>
          <a:p>
            <a:pPr marL="411480" lvl="1" indent="0">
              <a:spcBef>
                <a:spcPts val="1200"/>
              </a:spcBef>
              <a:buNone/>
            </a:pPr>
            <a:r>
              <a:rPr lang="en-US" sz="2400" dirty="0"/>
              <a:t>Timing of submitting recommendation</a:t>
            </a:r>
          </a:p>
          <a:p>
            <a:pPr marL="411480" lvl="1" indent="0">
              <a:spcBef>
                <a:spcPts val="1200"/>
              </a:spcBef>
              <a:buNone/>
            </a:pPr>
            <a:endParaRPr lang="en-US" sz="2400" dirty="0"/>
          </a:p>
          <a:p>
            <a:pPr marL="411480" lvl="1" indent="0">
              <a:spcBef>
                <a:spcPts val="1200"/>
              </a:spcBef>
              <a:buNone/>
            </a:pPr>
            <a:r>
              <a:rPr lang="en-US" sz="2400" dirty="0"/>
              <a:t>Joint BPS/OS work on 2019 API 2a to resume following disposition of PFV initiative and clarification of West RC roles.</a:t>
            </a:r>
          </a:p>
          <a:p>
            <a:pPr marL="411480" lvl="1" indent="0" algn="ctr">
              <a:spcBef>
                <a:spcPts val="1200"/>
              </a:spcBef>
              <a:buNone/>
            </a:pPr>
            <a:endParaRPr lang="en-US" sz="2000" i="1" dirty="0"/>
          </a:p>
        </p:txBody>
      </p:sp>
      <p:sp>
        <p:nvSpPr>
          <p:cNvPr id="5" name="Slide Number Placeholder 4"/>
          <p:cNvSpPr>
            <a:spLocks noGrp="1"/>
          </p:cNvSpPr>
          <p:nvPr>
            <p:ph type="sldNum" sz="quarter" idx="12"/>
          </p:nvPr>
        </p:nvSpPr>
        <p:spPr/>
        <p:txBody>
          <a:bodyPr/>
          <a:lstStyle/>
          <a:p>
            <a:fld id="{D7C43374-A137-4602-B8E6-67D8B1A75D9A}" type="slidenum">
              <a:rPr lang="en-US" smtClean="0"/>
              <a:t>5</a:t>
            </a:fld>
            <a:endParaRPr lang="en-US"/>
          </a:p>
        </p:txBody>
      </p:sp>
      <p:sp>
        <p:nvSpPr>
          <p:cNvPr id="6" name="Date Placeholder 5"/>
          <p:cNvSpPr>
            <a:spLocks noGrp="1"/>
          </p:cNvSpPr>
          <p:nvPr>
            <p:ph type="dt" sz="half" idx="10"/>
          </p:nvPr>
        </p:nvSpPr>
        <p:spPr/>
        <p:txBody>
          <a:bodyPr/>
          <a:lstStyle/>
          <a:p>
            <a:r>
              <a:rPr lang="en-US"/>
              <a:t>10/15/2019</a:t>
            </a:r>
          </a:p>
        </p:txBody>
      </p:sp>
    </p:spTree>
    <p:extLst>
      <p:ext uri="{BB962C8B-B14F-4D97-AF65-F5344CB8AC3E}">
        <p14:creationId xmlns:p14="http://schemas.microsoft.com/office/powerpoint/2010/main" val="3336211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8922434" cy="2209800"/>
          </a:xfrm>
        </p:spPr>
        <p:txBody>
          <a:bodyPr/>
          <a:lstStyle/>
          <a:p>
            <a:r>
              <a:rPr lang="en-US" dirty="0"/>
              <a:t>2019 Annual Plan Items</a:t>
            </a:r>
          </a:p>
        </p:txBody>
      </p:sp>
      <p:sp>
        <p:nvSpPr>
          <p:cNvPr id="3" name="Subtitle 2"/>
          <p:cNvSpPr>
            <a:spLocks noGrp="1"/>
          </p:cNvSpPr>
          <p:nvPr>
            <p:ph type="subTitle" idx="1"/>
          </p:nvPr>
        </p:nvSpPr>
        <p:spPr>
          <a:xfrm>
            <a:off x="228600" y="2819400"/>
            <a:ext cx="8465234" cy="1752600"/>
          </a:xfrm>
        </p:spPr>
        <p:txBody>
          <a:bodyPr/>
          <a:lstStyle/>
          <a:p>
            <a:pPr algn="l"/>
            <a:r>
              <a:rPr lang="en-US" dirty="0"/>
              <a:t>Assigned to the WEQ OASIS Subcommittee</a:t>
            </a:r>
          </a:p>
        </p:txBody>
      </p:sp>
      <p:sp>
        <p:nvSpPr>
          <p:cNvPr id="5" name="Slide Number Placeholder 4"/>
          <p:cNvSpPr>
            <a:spLocks noGrp="1"/>
          </p:cNvSpPr>
          <p:nvPr>
            <p:ph type="sldNum" sz="quarter" idx="11"/>
          </p:nvPr>
        </p:nvSpPr>
        <p:spPr/>
        <p:txBody>
          <a:bodyPr/>
          <a:lstStyle/>
          <a:p>
            <a:fld id="{D7C43374-A137-4602-B8E6-67D8B1A75D9A}" type="slidenum">
              <a:rPr lang="en-US" smtClean="0"/>
              <a:t>6</a:t>
            </a:fld>
            <a:endParaRPr lang="en-US"/>
          </a:p>
        </p:txBody>
      </p:sp>
      <p:sp>
        <p:nvSpPr>
          <p:cNvPr id="6" name="Date Placeholder 5"/>
          <p:cNvSpPr>
            <a:spLocks noGrp="1"/>
          </p:cNvSpPr>
          <p:nvPr>
            <p:ph type="dt" sz="half" idx="10"/>
          </p:nvPr>
        </p:nvSpPr>
        <p:spPr/>
        <p:txBody>
          <a:bodyPr/>
          <a:lstStyle/>
          <a:p>
            <a:r>
              <a:rPr lang="en-US"/>
              <a:t>10/15/2019</a:t>
            </a:r>
          </a:p>
        </p:txBody>
      </p:sp>
    </p:spTree>
    <p:extLst>
      <p:ext uri="{BB962C8B-B14F-4D97-AF65-F5344CB8AC3E}">
        <p14:creationId xmlns:p14="http://schemas.microsoft.com/office/powerpoint/2010/main" val="3714152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2019 Annual Plan Item 3a</a:t>
            </a:r>
          </a:p>
        </p:txBody>
      </p:sp>
      <p:sp>
        <p:nvSpPr>
          <p:cNvPr id="3" name="Subtitle 2"/>
          <p:cNvSpPr>
            <a:spLocks noGrp="1"/>
          </p:cNvSpPr>
          <p:nvPr>
            <p:ph type="subTitle" idx="1"/>
          </p:nvPr>
        </p:nvSpPr>
        <p:spPr/>
        <p:txBody>
          <a:bodyPr/>
          <a:lstStyle/>
          <a:p>
            <a:r>
              <a:rPr lang="en-US" dirty="0"/>
              <a:t>Requirements for OASIS to Use Data in the Electric Industry Registry</a:t>
            </a:r>
          </a:p>
        </p:txBody>
      </p:sp>
      <p:sp>
        <p:nvSpPr>
          <p:cNvPr id="4" name="Date Placeholder 3"/>
          <p:cNvSpPr>
            <a:spLocks noGrp="1"/>
          </p:cNvSpPr>
          <p:nvPr>
            <p:ph type="dt" sz="half" idx="10"/>
          </p:nvPr>
        </p:nvSpPr>
        <p:spPr/>
        <p:txBody>
          <a:bodyPr/>
          <a:lstStyle/>
          <a:p>
            <a:r>
              <a:rPr lang="en-US"/>
              <a:t>10/15/2019</a:t>
            </a:r>
          </a:p>
        </p:txBody>
      </p:sp>
      <p:sp>
        <p:nvSpPr>
          <p:cNvPr id="5" name="Slide Number Placeholder 4"/>
          <p:cNvSpPr>
            <a:spLocks noGrp="1"/>
          </p:cNvSpPr>
          <p:nvPr>
            <p:ph type="sldNum" sz="quarter" idx="11"/>
          </p:nvPr>
        </p:nvSpPr>
        <p:spPr/>
        <p:txBody>
          <a:bodyPr/>
          <a:lstStyle/>
          <a:p>
            <a:fld id="{D7C43374-A137-4602-B8E6-67D8B1A75D9A}" type="slidenum">
              <a:rPr lang="en-US" smtClean="0"/>
              <a:t>7</a:t>
            </a:fld>
            <a:endParaRPr lang="en-US"/>
          </a:p>
        </p:txBody>
      </p:sp>
      <p:sp>
        <p:nvSpPr>
          <p:cNvPr id="6" name="TextBox 5"/>
          <p:cNvSpPr txBox="1"/>
          <p:nvPr/>
        </p:nvSpPr>
        <p:spPr>
          <a:xfrm>
            <a:off x="1208363" y="5171170"/>
            <a:ext cx="7467600" cy="369332"/>
          </a:xfrm>
          <a:prstGeom prst="rect">
            <a:avLst/>
          </a:prstGeom>
          <a:noFill/>
        </p:spPr>
        <p:txBody>
          <a:bodyPr wrap="square" rtlCol="0">
            <a:spAutoFit/>
          </a:bodyPr>
          <a:lstStyle/>
          <a:p>
            <a:r>
              <a:rPr lang="en-US" dirty="0"/>
              <a:t>OS recommendation presented at October 2019 EC meeting</a:t>
            </a:r>
          </a:p>
        </p:txBody>
      </p:sp>
    </p:spTree>
    <p:extLst>
      <p:ext uri="{BB962C8B-B14F-4D97-AF65-F5344CB8AC3E}">
        <p14:creationId xmlns:p14="http://schemas.microsoft.com/office/powerpoint/2010/main" val="2636957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2019 Annual Plan Item 3c</a:t>
            </a:r>
          </a:p>
        </p:txBody>
      </p:sp>
      <p:sp>
        <p:nvSpPr>
          <p:cNvPr id="3" name="Subtitle 2"/>
          <p:cNvSpPr>
            <a:spLocks noGrp="1"/>
          </p:cNvSpPr>
          <p:nvPr>
            <p:ph type="subTitle" idx="1"/>
          </p:nvPr>
        </p:nvSpPr>
        <p:spPr>
          <a:xfrm>
            <a:off x="1219200" y="2819400"/>
            <a:ext cx="7474634" cy="2819400"/>
          </a:xfrm>
        </p:spPr>
        <p:txBody>
          <a:bodyPr>
            <a:normAutofit fontScale="92500" lnSpcReduction="10000"/>
          </a:bodyPr>
          <a:lstStyle/>
          <a:p>
            <a:pPr algn="l"/>
            <a:r>
              <a:rPr lang="en-US" dirty="0"/>
              <a:t>3c: Review the NAESB Network Integration Transmission Service (NITS) Business and Technical Standards for needed modifications based on implementation and operational experiences since their adoption</a:t>
            </a:r>
          </a:p>
          <a:p>
            <a:pPr algn="l"/>
            <a:endParaRPr lang="en-US" dirty="0"/>
          </a:p>
        </p:txBody>
      </p:sp>
      <p:sp>
        <p:nvSpPr>
          <p:cNvPr id="6" name="Date Placeholder 5"/>
          <p:cNvSpPr>
            <a:spLocks noGrp="1"/>
          </p:cNvSpPr>
          <p:nvPr>
            <p:ph type="dt" sz="half" idx="10"/>
          </p:nvPr>
        </p:nvSpPr>
        <p:spPr/>
        <p:txBody>
          <a:bodyPr/>
          <a:lstStyle/>
          <a:p>
            <a:r>
              <a:rPr lang="en-US"/>
              <a:t>10/15/2019</a:t>
            </a:r>
          </a:p>
        </p:txBody>
      </p:sp>
      <p:sp>
        <p:nvSpPr>
          <p:cNvPr id="7" name="Slide Number Placeholder 6"/>
          <p:cNvSpPr>
            <a:spLocks noGrp="1"/>
          </p:cNvSpPr>
          <p:nvPr>
            <p:ph type="sldNum" sz="quarter" idx="11"/>
          </p:nvPr>
        </p:nvSpPr>
        <p:spPr/>
        <p:txBody>
          <a:bodyPr/>
          <a:lstStyle/>
          <a:p>
            <a:fld id="{D7C43374-A137-4602-B8E6-67D8B1A75D9A}" type="slidenum">
              <a:rPr lang="en-US" smtClean="0"/>
              <a:t>8</a:t>
            </a:fld>
            <a:endParaRPr lang="en-US"/>
          </a:p>
        </p:txBody>
      </p:sp>
    </p:spTree>
    <p:extLst>
      <p:ext uri="{BB962C8B-B14F-4D97-AF65-F5344CB8AC3E}">
        <p14:creationId xmlns:p14="http://schemas.microsoft.com/office/powerpoint/2010/main" val="1595888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2019 Annual Plan Item 3c</a:t>
            </a:r>
          </a:p>
        </p:txBody>
      </p:sp>
      <p:sp>
        <p:nvSpPr>
          <p:cNvPr id="3" name="Content Placeholder 2"/>
          <p:cNvSpPr>
            <a:spLocks noGrp="1"/>
          </p:cNvSpPr>
          <p:nvPr>
            <p:ph idx="1"/>
          </p:nvPr>
        </p:nvSpPr>
        <p:spPr/>
        <p:txBody>
          <a:bodyPr>
            <a:normAutofit lnSpcReduction="10000"/>
          </a:bodyPr>
          <a:lstStyle/>
          <a:p>
            <a:pPr marL="0" indent="0" algn="ctr">
              <a:buNone/>
            </a:pPr>
            <a:r>
              <a:rPr lang="en-US" sz="2800" dirty="0"/>
              <a:t>API 3c main points:</a:t>
            </a:r>
          </a:p>
          <a:p>
            <a:r>
              <a:rPr lang="en-US" sz="2800" dirty="0"/>
              <a:t>Corrections and clarifications of existing standards</a:t>
            </a:r>
          </a:p>
          <a:p>
            <a:r>
              <a:rPr lang="en-US" sz="2800" dirty="0"/>
              <a:t>NITS application pending request handling</a:t>
            </a:r>
          </a:p>
          <a:p>
            <a:r>
              <a:rPr lang="en-US" sz="2800" dirty="0"/>
              <a:t>NITS Application timing modifications</a:t>
            </a:r>
          </a:p>
          <a:p>
            <a:r>
              <a:rPr lang="en-US" sz="2800" dirty="0"/>
              <a:t>Addition of NITS Query Variables per List</a:t>
            </a:r>
          </a:p>
          <a:p>
            <a:r>
              <a:rPr lang="en-US" sz="2800" dirty="0"/>
              <a:t>Enhanced Scheduling Rights handling</a:t>
            </a:r>
          </a:p>
          <a:p>
            <a:r>
              <a:rPr lang="en-US" sz="2800" dirty="0"/>
              <a:t>Fractional MW handling</a:t>
            </a:r>
          </a:p>
          <a:p>
            <a:r>
              <a:rPr lang="en-US" sz="2800" dirty="0"/>
              <a:t>DNR listing (NITSDNR) returned in NITS Application Query</a:t>
            </a:r>
          </a:p>
          <a:p>
            <a:r>
              <a:rPr lang="en-US" sz="2800" dirty="0"/>
              <a:t>Technical data corrections/clarifications</a:t>
            </a:r>
          </a:p>
          <a:p>
            <a:endParaRPr lang="en-US" sz="2800" dirty="0"/>
          </a:p>
        </p:txBody>
      </p:sp>
      <p:sp>
        <p:nvSpPr>
          <p:cNvPr id="5" name="Slide Number Placeholder 4"/>
          <p:cNvSpPr>
            <a:spLocks noGrp="1"/>
          </p:cNvSpPr>
          <p:nvPr>
            <p:ph type="sldNum" sz="quarter" idx="12"/>
          </p:nvPr>
        </p:nvSpPr>
        <p:spPr/>
        <p:txBody>
          <a:bodyPr/>
          <a:lstStyle/>
          <a:p>
            <a:fld id="{D7C43374-A137-4602-B8E6-67D8B1A75D9A}" type="slidenum">
              <a:rPr lang="en-US" smtClean="0"/>
              <a:t>9</a:t>
            </a:fld>
            <a:endParaRPr lang="en-US"/>
          </a:p>
        </p:txBody>
      </p:sp>
      <p:sp>
        <p:nvSpPr>
          <p:cNvPr id="6" name="Date Placeholder 5"/>
          <p:cNvSpPr>
            <a:spLocks noGrp="1"/>
          </p:cNvSpPr>
          <p:nvPr>
            <p:ph type="dt" sz="half" idx="10"/>
          </p:nvPr>
        </p:nvSpPr>
        <p:spPr/>
        <p:txBody>
          <a:bodyPr/>
          <a:lstStyle/>
          <a:p>
            <a:r>
              <a:rPr lang="en-US"/>
              <a:t>10/15/2019</a:t>
            </a:r>
          </a:p>
        </p:txBody>
      </p:sp>
    </p:spTree>
    <p:extLst>
      <p:ext uri="{BB962C8B-B14F-4D97-AF65-F5344CB8AC3E}">
        <p14:creationId xmlns:p14="http://schemas.microsoft.com/office/powerpoint/2010/main" val="24744345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Foundry</Template>
  <TotalTime>2347</TotalTime>
  <Words>1146</Words>
  <Application>Microsoft Office PowerPoint</Application>
  <PresentationFormat>On-screen Show (4:3)</PresentationFormat>
  <Paragraphs>182</Paragraphs>
  <Slides>22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Rockwell</vt:lpstr>
      <vt:lpstr>Wingdings</vt:lpstr>
      <vt:lpstr>Wingdings 2</vt:lpstr>
      <vt:lpstr>Foundry</vt:lpstr>
      <vt:lpstr>2019 Annual Plan Items</vt:lpstr>
      <vt:lpstr>2019 Annual Plan Item 2a</vt:lpstr>
      <vt:lpstr>API 2a</vt:lpstr>
      <vt:lpstr>WEQ API 2a Posting of Curtailment Information </vt:lpstr>
      <vt:lpstr>API 2a Current Work Effort</vt:lpstr>
      <vt:lpstr>2019 Annual Plan Items</vt:lpstr>
      <vt:lpstr>2019 Annual Plan Item 3a</vt:lpstr>
      <vt:lpstr>2019 Annual Plan Item 3c</vt:lpstr>
      <vt:lpstr> 2019 Annual Plan Item 3c</vt:lpstr>
      <vt:lpstr>2019 Annual Plan Item 3c</vt:lpstr>
      <vt:lpstr>2019 Annual Plan Item 3d</vt:lpstr>
      <vt:lpstr>2019 Annual Plan Item 3e</vt:lpstr>
      <vt:lpstr>2019 Annual Plan Items</vt:lpstr>
      <vt:lpstr>2019 Annual Plan Items related to SNL Surety Assessment 2019 API 6a, 6bii, and 6cii </vt:lpstr>
      <vt:lpstr>2019 Annual Plan Items related to SNL Surety Assessment 2019 API 6a, 6bii, and 6cii </vt:lpstr>
      <vt:lpstr>2019 Annual Plan Items related to SNL Surety Assessment 2019 API 6a, 6bii, and 6cii </vt:lpstr>
      <vt:lpstr>2019 Annual Plan Items related to SNL Surety Assessment 2019 API 6a, 6bii, and 6cii </vt:lpstr>
      <vt:lpstr>2019 Annual Plan Items related to SNL Surety Assessment 2019 API 6a, 6bii, and 6cii </vt:lpstr>
      <vt:lpstr>2019 Annual Plan Items related to SNL Surety Assessment 2019 API 6a, 6bii, and 6cii </vt:lpstr>
      <vt:lpstr>2019 Annual Plan Item  Summary</vt:lpstr>
      <vt:lpstr>2019 Annual Plan Item  Summary</vt:lpstr>
      <vt:lpstr>PowerPoint Presentation</vt:lpstr>
    </vt:vector>
  </TitlesOfParts>
  <Company>Duke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Annual Plan Items</dc:title>
  <dc:creator>Pritchard, Alan C</dc:creator>
  <cp:lastModifiedBy>NAESB</cp:lastModifiedBy>
  <cp:revision>113</cp:revision>
  <cp:lastPrinted>2019-10-08T15:59:24Z</cp:lastPrinted>
  <dcterms:created xsi:type="dcterms:W3CDTF">2018-07-25T19:39:23Z</dcterms:created>
  <dcterms:modified xsi:type="dcterms:W3CDTF">2019-10-10T16:52:01Z</dcterms:modified>
</cp:coreProperties>
</file>