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60" r:id="rId4"/>
    <p:sldId id="256"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93" d="100"/>
          <a:sy n="93" d="100"/>
        </p:scale>
        <p:origin x="30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C7A45-6163-863F-5C21-7603248722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373663-9515-BDB6-F290-67BC922B32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B04827-DD92-0755-3EBA-C14B5835138D}"/>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5" name="Footer Placeholder 4">
            <a:extLst>
              <a:ext uri="{FF2B5EF4-FFF2-40B4-BE49-F238E27FC236}">
                <a16:creationId xmlns:a16="http://schemas.microsoft.com/office/drawing/2014/main" id="{F96BB41F-4271-0CA4-6729-5A8041EEC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F7D769-93BD-6D39-665C-03A7D82E56D8}"/>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110565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35AAC-685E-D935-369C-5D41C7025D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1B3E0-9FE8-BBCB-4615-879D68488C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495AE0-AEBB-F814-4974-5ABA070B52AE}"/>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5" name="Footer Placeholder 4">
            <a:extLst>
              <a:ext uri="{FF2B5EF4-FFF2-40B4-BE49-F238E27FC236}">
                <a16:creationId xmlns:a16="http://schemas.microsoft.com/office/drawing/2014/main" id="{B3C782E2-B196-D295-C98A-DB93EDE900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05F0F3-4443-0560-3399-E15BFEF2F61B}"/>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1620727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401E-B8E4-D68B-0DB5-6061C67BD2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AB9693-E49A-B503-BD68-E4CA956BE6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39D06F-21E2-745A-6B6A-0FD9427703FE}"/>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5" name="Footer Placeholder 4">
            <a:extLst>
              <a:ext uri="{FF2B5EF4-FFF2-40B4-BE49-F238E27FC236}">
                <a16:creationId xmlns:a16="http://schemas.microsoft.com/office/drawing/2014/main" id="{97809055-58A7-7E76-A2C3-65AB716544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8AD540-8334-0CEF-7BD5-F8A0A1889A59}"/>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2631999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17EA-8FE2-D63A-528E-5EC315912A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79D991-8D0C-2CA7-09F4-3C9DC2E4A0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C172D3-467E-F64A-F5A3-AFDBD622BE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56D541-D7B6-9D83-A3BC-C1016035181F}"/>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6" name="Footer Placeholder 5">
            <a:extLst>
              <a:ext uri="{FF2B5EF4-FFF2-40B4-BE49-F238E27FC236}">
                <a16:creationId xmlns:a16="http://schemas.microsoft.com/office/drawing/2014/main" id="{D782047E-34A4-433E-4F8D-E41795B4B7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F27F54-1F4C-64BC-320B-BDD0AF9644D0}"/>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952551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9B6B-66E0-B6D4-56CC-3719D075F8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6FA1F6-E53D-940E-72C5-E352802159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ABAB33-C32E-31BD-9FBA-F3F2CA4F16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913DA2-354E-DEE9-038F-3D42603B57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3AFFCC-3FA2-D0A3-C7B9-B35DF9B5A8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1F753E-9BDA-A9F6-4491-FE6317B51FF6}"/>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8" name="Footer Placeholder 7">
            <a:extLst>
              <a:ext uri="{FF2B5EF4-FFF2-40B4-BE49-F238E27FC236}">
                <a16:creationId xmlns:a16="http://schemas.microsoft.com/office/drawing/2014/main" id="{F76A41C7-4F13-0569-1C27-EAEF3BC09A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5022CF-14DC-A5CB-99D2-2BD8A66C9513}"/>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3073191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AC784-E8E3-D6B6-FEEA-22C561F62B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E2EE7E-1D64-1518-F951-894880E1B456}"/>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4" name="Footer Placeholder 3">
            <a:extLst>
              <a:ext uri="{FF2B5EF4-FFF2-40B4-BE49-F238E27FC236}">
                <a16:creationId xmlns:a16="http://schemas.microsoft.com/office/drawing/2014/main" id="{3EC5BD66-EBE0-2D8F-F28B-C5ADB3DE9D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8D8CB9-1AD8-479D-51B8-C23AAC70AF6A}"/>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158068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67811C-27A4-BE8C-38D9-DD3F12A724ED}"/>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3" name="Footer Placeholder 2">
            <a:extLst>
              <a:ext uri="{FF2B5EF4-FFF2-40B4-BE49-F238E27FC236}">
                <a16:creationId xmlns:a16="http://schemas.microsoft.com/office/drawing/2014/main" id="{DD9054F1-45BB-DB1A-2CC4-FC94728D5A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F6AF83-71E8-EA61-E6B5-9D62518E1D38}"/>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843790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BCC3-EB7A-5105-31BD-4A5264C0B7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ABC9D2-A8BF-5821-4D5E-C4379CE5A5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28EFD9-A5C4-0B25-BC43-0D016E7100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3B4B0D-2FFC-3751-6E1B-D49CFD817B55}"/>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6" name="Footer Placeholder 5">
            <a:extLst>
              <a:ext uri="{FF2B5EF4-FFF2-40B4-BE49-F238E27FC236}">
                <a16:creationId xmlns:a16="http://schemas.microsoft.com/office/drawing/2014/main" id="{53531FFE-4C83-C59D-3DA1-9D1899AEF7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A2FBAA-C235-0513-8DCA-0AA4F21DF247}"/>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3113153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8195-4203-E26E-12A8-3A339D340E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C97243-C2D0-2992-9381-5A356EE549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168EE8-D6A5-6786-1EA4-1A9B5E214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E49F7A-267E-278F-4C26-6E54F3F461C5}"/>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6" name="Footer Placeholder 5">
            <a:extLst>
              <a:ext uri="{FF2B5EF4-FFF2-40B4-BE49-F238E27FC236}">
                <a16:creationId xmlns:a16="http://schemas.microsoft.com/office/drawing/2014/main" id="{34150040-AF56-F6BD-0B9E-046C3B4984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C1A01D-FA32-2EE5-895C-DF4BC7C186EB}"/>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231632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40DD0-7D20-04D6-9454-008FE7CE03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DC4529-E87B-6C71-AF17-D81665FFE0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1F3315-FB3A-8104-EC2D-6FECCD047786}"/>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5" name="Footer Placeholder 4">
            <a:extLst>
              <a:ext uri="{FF2B5EF4-FFF2-40B4-BE49-F238E27FC236}">
                <a16:creationId xmlns:a16="http://schemas.microsoft.com/office/drawing/2014/main" id="{D9C4620A-B857-432F-E73E-A37353C245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DEFEAB-65DF-9DC4-A23C-776250CE33EF}"/>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3884569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3720C5-3D53-985B-0FA7-9F6CBF0983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7EA17F-A5F9-4A86-802B-6066E05CB1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C5135-FEB5-AF90-2DA2-53E5B81A1698}"/>
              </a:ext>
            </a:extLst>
          </p:cNvPr>
          <p:cNvSpPr>
            <a:spLocks noGrp="1"/>
          </p:cNvSpPr>
          <p:nvPr>
            <p:ph type="dt" sz="half" idx="10"/>
          </p:nvPr>
        </p:nvSpPr>
        <p:spPr/>
        <p:txBody>
          <a:bodyPr/>
          <a:lstStyle/>
          <a:p>
            <a:fld id="{02145CB9-D866-412B-9166-F42988DB5CC6}" type="datetimeFigureOut">
              <a:rPr lang="en-US" smtClean="0"/>
              <a:t>10/5/2026</a:t>
            </a:fld>
            <a:endParaRPr lang="en-US"/>
          </a:p>
        </p:txBody>
      </p:sp>
      <p:sp>
        <p:nvSpPr>
          <p:cNvPr id="5" name="Footer Placeholder 4">
            <a:extLst>
              <a:ext uri="{FF2B5EF4-FFF2-40B4-BE49-F238E27FC236}">
                <a16:creationId xmlns:a16="http://schemas.microsoft.com/office/drawing/2014/main" id="{8E3A6663-7E9A-4ADA-0198-862CCD888F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5B4AAF-B5A1-485C-6803-617DB0B31965}"/>
              </a:ext>
            </a:extLst>
          </p:cNvPr>
          <p:cNvSpPr>
            <a:spLocks noGrp="1"/>
          </p:cNvSpPr>
          <p:nvPr>
            <p:ph type="sldNum" sz="quarter" idx="12"/>
          </p:nvPr>
        </p:nvSpPr>
        <p:spPr/>
        <p:txBody>
          <a:bodyPr/>
          <a:lstStyle/>
          <a:p>
            <a:fld id="{26EACB82-511B-43AA-9CAE-2769AA350578}" type="slidenum">
              <a:rPr lang="en-US" smtClean="0"/>
              <a:t>‹#›</a:t>
            </a:fld>
            <a:endParaRPr lang="en-US"/>
          </a:p>
        </p:txBody>
      </p:sp>
    </p:spTree>
    <p:extLst>
      <p:ext uri="{BB962C8B-B14F-4D97-AF65-F5344CB8AC3E}">
        <p14:creationId xmlns:p14="http://schemas.microsoft.com/office/powerpoint/2010/main" val="185329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2AE43-1032-474C-631C-767ABD893C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7C375E-730C-C0B4-EA7A-B7F9F67255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0C89E5-6065-0A5F-46C8-AB52F0D602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145CB9-D866-412B-9166-F42988DB5CC6}" type="datetimeFigureOut">
              <a:rPr lang="en-US" smtClean="0"/>
              <a:t>10/5/2026</a:t>
            </a:fld>
            <a:endParaRPr lang="en-US"/>
          </a:p>
        </p:txBody>
      </p:sp>
      <p:sp>
        <p:nvSpPr>
          <p:cNvPr id="5" name="Footer Placeholder 4">
            <a:extLst>
              <a:ext uri="{FF2B5EF4-FFF2-40B4-BE49-F238E27FC236}">
                <a16:creationId xmlns:a16="http://schemas.microsoft.com/office/drawing/2014/main" id="{A1E98804-27E8-754B-345E-EBD85DDACC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B381102-1256-2990-D293-963726943B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EACB82-511B-43AA-9CAE-2769AA350578}" type="slidenum">
              <a:rPr lang="en-US" smtClean="0"/>
              <a:t>‹#›</a:t>
            </a:fld>
            <a:endParaRPr lang="en-US"/>
          </a:p>
        </p:txBody>
      </p:sp>
    </p:spTree>
    <p:extLst>
      <p:ext uri="{BB962C8B-B14F-4D97-AF65-F5344CB8AC3E}">
        <p14:creationId xmlns:p14="http://schemas.microsoft.com/office/powerpoint/2010/main" val="788370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2EE944-B86E-3320-A002-A294E066C0E3}"/>
              </a:ext>
            </a:extLst>
          </p:cNvPr>
          <p:cNvSpPr>
            <a:spLocks noGrp="1"/>
          </p:cNvSpPr>
          <p:nvPr>
            <p:ph idx="1"/>
          </p:nvPr>
        </p:nvSpPr>
        <p:spPr>
          <a:xfrm>
            <a:off x="959224" y="1968780"/>
            <a:ext cx="10515600" cy="4351338"/>
          </a:xfrm>
        </p:spPr>
        <p:txBody>
          <a:bodyPr>
            <a:normAutofit/>
          </a:bodyPr>
          <a:lstStyle/>
          <a:p>
            <a:pPr marL="0" indent="0">
              <a:lnSpc>
                <a:spcPct val="120000"/>
              </a:lnSpc>
              <a:buNone/>
            </a:pPr>
            <a:r>
              <a:rPr lang="en-US" sz="1600" b="1" dirty="0"/>
              <a:t>Option 1) “As Is” </a:t>
            </a:r>
            <a:r>
              <a:rPr lang="en-US" sz="1600" dirty="0"/>
              <a:t>- Leave it to each provider to manage bad actors as appropriate while leaving the current regulatory structure and NAESB standards in place </a:t>
            </a:r>
          </a:p>
          <a:p>
            <a:pPr marL="0" indent="0">
              <a:lnSpc>
                <a:spcPct val="120000"/>
              </a:lnSpc>
              <a:buNone/>
            </a:pPr>
            <a:r>
              <a:rPr lang="en-US" sz="1600" b="1" dirty="0"/>
              <a:t>Option 2) Password protect the IP site </a:t>
            </a:r>
            <a:r>
              <a:rPr lang="en-US" sz="1600" dirty="0"/>
              <a:t>- provide easy-to-enroll logins (and subsequent tracking) for the sites</a:t>
            </a:r>
          </a:p>
          <a:p>
            <a:pPr marL="0" indent="0">
              <a:lnSpc>
                <a:spcPct val="120000"/>
              </a:lnSpc>
              <a:buNone/>
            </a:pPr>
            <a:r>
              <a:rPr lang="en-US" sz="1600" b="1" dirty="0"/>
              <a:t>Option 3) Active web site controls </a:t>
            </a:r>
            <a:r>
              <a:rPr lang="en-US" sz="1600" dirty="0"/>
              <a:t>- Employ more advanced controls to limit bad actors while not interrupting "normal" users</a:t>
            </a:r>
          </a:p>
          <a:p>
            <a:pPr marL="0" indent="0">
              <a:lnSpc>
                <a:spcPct val="120000"/>
              </a:lnSpc>
              <a:buNone/>
            </a:pPr>
            <a:r>
              <a:rPr lang="en-US" sz="1600" b="1" dirty="0"/>
              <a:t>Option 4) Create a Data Mart </a:t>
            </a:r>
            <a:r>
              <a:rPr lang="en-US" sz="1600" dirty="0"/>
              <a:t>- centralize the data in a standardized format and provide API access</a:t>
            </a:r>
          </a:p>
          <a:p>
            <a:pPr marL="0" indent="0">
              <a:lnSpc>
                <a:spcPct val="120000"/>
              </a:lnSpc>
              <a:buNone/>
            </a:pPr>
            <a:endParaRPr lang="en-US" sz="1600" dirty="0"/>
          </a:p>
        </p:txBody>
      </p:sp>
      <p:sp>
        <p:nvSpPr>
          <p:cNvPr id="4" name="Title 1">
            <a:extLst>
              <a:ext uri="{FF2B5EF4-FFF2-40B4-BE49-F238E27FC236}">
                <a16:creationId xmlns:a16="http://schemas.microsoft.com/office/drawing/2014/main" id="{E37ED39E-4AEA-8D94-E4A7-C569B2B5B9E2}"/>
              </a:ext>
            </a:extLst>
          </p:cNvPr>
          <p:cNvSpPr txBox="1">
            <a:spLocks/>
          </p:cNvSpPr>
          <p:nvPr/>
        </p:nvSpPr>
        <p:spPr>
          <a:xfrm>
            <a:off x="1524000" y="537882"/>
            <a:ext cx="9144000" cy="12105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NAESB EDM Subcommittee</a:t>
            </a:r>
            <a:br>
              <a:rPr lang="en-US" sz="3200" dirty="0"/>
            </a:br>
            <a:r>
              <a:rPr lang="en-US" sz="3200" dirty="0"/>
              <a:t>Request R26007</a:t>
            </a:r>
          </a:p>
        </p:txBody>
      </p:sp>
    </p:spTree>
    <p:extLst>
      <p:ext uri="{BB962C8B-B14F-4D97-AF65-F5344CB8AC3E}">
        <p14:creationId xmlns:p14="http://schemas.microsoft.com/office/powerpoint/2010/main" val="912571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6DBFEF-7A9C-F8D7-4906-CDFEF09F637E}"/>
              </a:ext>
            </a:extLst>
          </p:cNvPr>
          <p:cNvSpPr>
            <a:spLocks noGrp="1"/>
          </p:cNvSpPr>
          <p:nvPr>
            <p:ph idx="1"/>
          </p:nvPr>
        </p:nvSpPr>
        <p:spPr>
          <a:xfrm>
            <a:off x="1120589" y="1519798"/>
            <a:ext cx="10515600" cy="4351338"/>
          </a:xfrm>
        </p:spPr>
        <p:txBody>
          <a:bodyPr>
            <a:noAutofit/>
          </a:bodyPr>
          <a:lstStyle/>
          <a:p>
            <a:pPr marL="0" indent="0">
              <a:buNone/>
            </a:pPr>
            <a:r>
              <a:rPr lang="en-US" sz="1600" b="1"/>
              <a:t>Option 1 </a:t>
            </a:r>
            <a:r>
              <a:rPr lang="en-US" sz="1600" b="1" dirty="0"/>
              <a:t>– As Is</a:t>
            </a:r>
          </a:p>
          <a:p>
            <a:pPr marL="0" indent="0">
              <a:buNone/>
            </a:pPr>
            <a:r>
              <a:rPr lang="en-US" sz="1600" dirty="0"/>
              <a:t>NAESB Standard 12.3.26 </a:t>
            </a:r>
          </a:p>
          <a:p>
            <a:pPr marL="0" indent="0">
              <a:buNone/>
            </a:pPr>
            <a:r>
              <a:rPr lang="en-US" sz="1600" b="1" i="1" dirty="0"/>
              <a:t>The North American Energy Standards Board Wholesale Gas Quadrant should not set standards for site-level security. Individual organization security standards should be relied upon </a:t>
            </a:r>
            <a:r>
              <a:rPr lang="en-US" sz="1600" dirty="0"/>
              <a:t>(emphasis added).</a:t>
            </a:r>
          </a:p>
          <a:p>
            <a:pPr marL="0" indent="0">
              <a:buNone/>
            </a:pPr>
            <a:r>
              <a:rPr lang="en-US" sz="1600" dirty="0"/>
              <a:t>Individual organizations should address, at a minimum, the following items as related to NAESB WGQ EBB/EDM, EDI/EDM, and/or FF/EDM:</a:t>
            </a:r>
          </a:p>
          <a:p>
            <a:pPr marL="0" indent="0">
              <a:buNone/>
            </a:pPr>
            <a:r>
              <a:rPr lang="en-US" sz="1600" dirty="0"/>
              <a:t>• As software or hardware vendors release changes (i.e. release, patch) to their product that address potential security weaknesses and major security release associated bulletins, Trading Partners should evaluate the proposed changes within 30 days. If the Trading Partner identifies a security risk, the change should be implemented as soon as reasonably practicable based on the severity of the risk and the compatibility with the specific computing environment.</a:t>
            </a:r>
          </a:p>
          <a:p>
            <a:pPr marL="0" indent="0">
              <a:buNone/>
            </a:pPr>
            <a:r>
              <a:rPr lang="en-US" sz="1600" dirty="0"/>
              <a:t>• If vulnerabilities that directly impact the security and integrity of data transmission between Trading Partners cannot be addressed as soon as reasonably practicable, based on the severity of the risk, the risk should be communicated to the affected Trading Partners.</a:t>
            </a:r>
          </a:p>
          <a:p>
            <a:pPr marL="0" indent="0">
              <a:buNone/>
            </a:pPr>
            <a:r>
              <a:rPr lang="en-US" sz="1600" dirty="0"/>
              <a:t>• Trading Partners should implement controls to (1) proactively evaluate their computer hardware and software to identify known security risks; (2) detect malicious activity; and (3) log information for forensic analysis.</a:t>
            </a:r>
          </a:p>
          <a:p>
            <a:pPr marL="0" indent="0">
              <a:buNone/>
            </a:pPr>
            <a:r>
              <a:rPr lang="en-US" sz="1600" dirty="0"/>
              <a:t>• Trading Partners should have a business continuity plan in the event of critical systems’ failures</a:t>
            </a:r>
          </a:p>
        </p:txBody>
      </p:sp>
      <p:sp>
        <p:nvSpPr>
          <p:cNvPr id="4" name="Title 1">
            <a:extLst>
              <a:ext uri="{FF2B5EF4-FFF2-40B4-BE49-F238E27FC236}">
                <a16:creationId xmlns:a16="http://schemas.microsoft.com/office/drawing/2014/main" id="{1235E510-A405-7165-6169-44EB09865340}"/>
              </a:ext>
            </a:extLst>
          </p:cNvPr>
          <p:cNvSpPr txBox="1">
            <a:spLocks/>
          </p:cNvSpPr>
          <p:nvPr/>
        </p:nvSpPr>
        <p:spPr>
          <a:xfrm>
            <a:off x="1524000" y="309282"/>
            <a:ext cx="9144000" cy="12105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NAESB EDM Subcommittee</a:t>
            </a:r>
            <a:br>
              <a:rPr lang="en-US" sz="3200" dirty="0"/>
            </a:br>
            <a:r>
              <a:rPr lang="en-US" sz="3200" dirty="0"/>
              <a:t>Request R26007</a:t>
            </a:r>
          </a:p>
        </p:txBody>
      </p:sp>
    </p:spTree>
    <p:extLst>
      <p:ext uri="{BB962C8B-B14F-4D97-AF65-F5344CB8AC3E}">
        <p14:creationId xmlns:p14="http://schemas.microsoft.com/office/powerpoint/2010/main" val="3407806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2C9A2-3E9B-C3B3-86FB-9D5FAB1E29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1C54-CADB-9C2E-D9FC-C7EFA035C895}"/>
              </a:ext>
            </a:extLst>
          </p:cNvPr>
          <p:cNvSpPr>
            <a:spLocks noGrp="1"/>
          </p:cNvSpPr>
          <p:nvPr>
            <p:ph idx="1"/>
          </p:nvPr>
        </p:nvSpPr>
        <p:spPr>
          <a:xfrm>
            <a:off x="838200" y="1825624"/>
            <a:ext cx="10515600" cy="5368551"/>
          </a:xfrm>
        </p:spPr>
        <p:txBody>
          <a:bodyPr>
            <a:normAutofit/>
          </a:bodyPr>
          <a:lstStyle/>
          <a:p>
            <a:pPr marL="0" indent="0">
              <a:buNone/>
            </a:pPr>
            <a:r>
              <a:rPr lang="en-US" sz="1600" b="1" dirty="0"/>
              <a:t>Option 2 – Add Password Protection for Info Postings Sites</a:t>
            </a:r>
          </a:p>
          <a:p>
            <a:pPr>
              <a:buFont typeface="Courier New" panose="02070309020205020404" pitchFamily="49" charset="0"/>
              <a:buChar char="o"/>
            </a:pPr>
            <a:r>
              <a:rPr lang="en-US" sz="1600" dirty="0"/>
              <a:t>Provide for simple, quick registration (user id/password) for each IP Site user</a:t>
            </a:r>
          </a:p>
          <a:p>
            <a:pPr>
              <a:buFont typeface="Courier New" panose="02070309020205020404" pitchFamily="49" charset="0"/>
              <a:buChar char="o"/>
            </a:pPr>
            <a:r>
              <a:rPr lang="en-US" sz="1600" dirty="0"/>
              <a:t>Pipelines IP Site look and feel and content is unchanged</a:t>
            </a:r>
          </a:p>
          <a:p>
            <a:pPr>
              <a:buFont typeface="Courier New" panose="02070309020205020404" pitchFamily="49" charset="0"/>
              <a:buChar char="o"/>
            </a:pPr>
            <a:r>
              <a:rPr lang="en-US" sz="1600" dirty="0"/>
              <a:t>Currently only Customer Activities Web Sites utilize secure access</a:t>
            </a:r>
          </a:p>
          <a:p>
            <a:pPr>
              <a:buFont typeface="Courier New" panose="02070309020205020404" pitchFamily="49" charset="0"/>
              <a:buChar char="o"/>
            </a:pPr>
            <a:r>
              <a:rPr lang="en-US" sz="1600" dirty="0"/>
              <a:t>User ID become the basis usage analysis and abuse investigation</a:t>
            </a:r>
          </a:p>
          <a:p>
            <a:pPr marL="0" indent="0">
              <a:buNone/>
            </a:pPr>
            <a:endParaRPr lang="en-US" dirty="0"/>
          </a:p>
        </p:txBody>
      </p:sp>
      <p:sp>
        <p:nvSpPr>
          <p:cNvPr id="5" name="Title 1">
            <a:extLst>
              <a:ext uri="{FF2B5EF4-FFF2-40B4-BE49-F238E27FC236}">
                <a16:creationId xmlns:a16="http://schemas.microsoft.com/office/drawing/2014/main" id="{66BF909F-3EEF-1336-9503-82828C0C687E}"/>
              </a:ext>
            </a:extLst>
          </p:cNvPr>
          <p:cNvSpPr txBox="1">
            <a:spLocks/>
          </p:cNvSpPr>
          <p:nvPr/>
        </p:nvSpPr>
        <p:spPr>
          <a:xfrm>
            <a:off x="1524000" y="336177"/>
            <a:ext cx="9144000" cy="12105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NAESB EDM Subcommittee</a:t>
            </a:r>
            <a:br>
              <a:rPr lang="en-US" sz="3200" dirty="0"/>
            </a:br>
            <a:r>
              <a:rPr lang="en-US" sz="3200" dirty="0"/>
              <a:t>Request R26007</a:t>
            </a:r>
          </a:p>
        </p:txBody>
      </p:sp>
    </p:spTree>
    <p:extLst>
      <p:ext uri="{BB962C8B-B14F-4D97-AF65-F5344CB8AC3E}">
        <p14:creationId xmlns:p14="http://schemas.microsoft.com/office/powerpoint/2010/main" val="418256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658D-71E0-EF94-BE79-3C692C41D6C0}"/>
              </a:ext>
            </a:extLst>
          </p:cNvPr>
          <p:cNvSpPr>
            <a:spLocks noGrp="1"/>
          </p:cNvSpPr>
          <p:nvPr>
            <p:ph type="ctrTitle"/>
          </p:nvPr>
        </p:nvSpPr>
        <p:spPr>
          <a:xfrm>
            <a:off x="1524000" y="228600"/>
            <a:ext cx="9144000" cy="1210516"/>
          </a:xfrm>
        </p:spPr>
        <p:txBody>
          <a:bodyPr>
            <a:normAutofit/>
          </a:bodyPr>
          <a:lstStyle/>
          <a:p>
            <a:r>
              <a:rPr lang="en-US" sz="3200" dirty="0"/>
              <a:t>NAESB EDM Subcommittee</a:t>
            </a:r>
            <a:br>
              <a:rPr lang="en-US" sz="3200" dirty="0"/>
            </a:br>
            <a:r>
              <a:rPr lang="en-US" sz="3200" dirty="0"/>
              <a:t>Request R26007</a:t>
            </a:r>
          </a:p>
        </p:txBody>
      </p:sp>
      <p:sp>
        <p:nvSpPr>
          <p:cNvPr id="5" name="TextBox 4">
            <a:extLst>
              <a:ext uri="{FF2B5EF4-FFF2-40B4-BE49-F238E27FC236}">
                <a16:creationId xmlns:a16="http://schemas.microsoft.com/office/drawing/2014/main" id="{15E3D4E0-421C-701E-B7B2-EBD44B5A5B7B}"/>
              </a:ext>
            </a:extLst>
          </p:cNvPr>
          <p:cNvSpPr txBox="1"/>
          <p:nvPr/>
        </p:nvSpPr>
        <p:spPr>
          <a:xfrm>
            <a:off x="564778" y="1291198"/>
            <a:ext cx="10609728" cy="4985980"/>
          </a:xfrm>
          <a:prstGeom prst="rect">
            <a:avLst/>
          </a:prstGeom>
          <a:noFill/>
        </p:spPr>
        <p:txBody>
          <a:bodyPr wrap="square">
            <a:spAutoFit/>
          </a:bodyPr>
          <a:lstStyle/>
          <a:p>
            <a:pPr marL="685800" marR="0" algn="l"/>
            <a:endParaRPr lang="en-US" sz="1400" b="0" i="0" dirty="0">
              <a:solidFill>
                <a:schemeClr val="tx1"/>
              </a:solidFill>
              <a:effectLst/>
              <a:latin typeface="+mn-lt"/>
            </a:endParaRPr>
          </a:p>
          <a:p>
            <a:pPr marL="685800" marR="0" algn="l"/>
            <a:r>
              <a:rPr lang="en-US" sz="1600" b="1" dirty="0"/>
              <a:t>Option 3 – Active Web Site Controls</a:t>
            </a:r>
          </a:p>
          <a:p>
            <a:pPr marL="685800" marR="0" algn="l"/>
            <a:endParaRPr lang="en-US" sz="1600" dirty="0"/>
          </a:p>
          <a:p>
            <a:pPr marL="685800" marR="0" algn="l"/>
            <a:r>
              <a:rPr lang="en-US" sz="1600" b="0" i="0" dirty="0">
                <a:solidFill>
                  <a:schemeClr val="tx1"/>
                </a:solidFill>
                <a:effectLst/>
                <a:latin typeface="+mn-lt"/>
              </a:rPr>
              <a:t>·         Traffic throttling</a:t>
            </a:r>
          </a:p>
          <a:p>
            <a:pPr marL="1428750" marR="0" indent="-285750" algn="l">
              <a:buFont typeface="Courier New" panose="02070309020205020404" pitchFamily="49" charset="0"/>
              <a:buChar char="o"/>
            </a:pPr>
            <a:r>
              <a:rPr lang="en-US" sz="1600" b="0" i="0" dirty="0">
                <a:solidFill>
                  <a:schemeClr val="tx1"/>
                </a:solidFill>
                <a:effectLst/>
                <a:latin typeface="+mn-lt"/>
              </a:rPr>
              <a:t>limits repetitive requests from the same IP</a:t>
            </a:r>
          </a:p>
          <a:p>
            <a:pPr marL="1428750" marR="0" indent="-285750" algn="l">
              <a:buFont typeface="Courier New" panose="02070309020205020404" pitchFamily="49" charset="0"/>
              <a:buChar char="o"/>
            </a:pPr>
            <a:r>
              <a:rPr lang="en-US" sz="1600" b="0" i="0" dirty="0">
                <a:solidFill>
                  <a:schemeClr val="tx1"/>
                </a:solidFill>
                <a:effectLst/>
                <a:latin typeface="+mn-lt"/>
              </a:rPr>
              <a:t>if hits are more than the set limit, request a “human”/CAPTHA/other verification metho</a:t>
            </a:r>
          </a:p>
          <a:p>
            <a:pPr marL="1428750" marR="0" indent="-285750" algn="l">
              <a:buFont typeface="Courier New" panose="02070309020205020404" pitchFamily="49" charset="0"/>
              <a:buChar char="o"/>
            </a:pPr>
            <a:r>
              <a:rPr lang="en-US" sz="1600" b="0" i="0" dirty="0">
                <a:solidFill>
                  <a:schemeClr val="tx1"/>
                </a:solidFill>
                <a:effectLst/>
                <a:latin typeface="+mn-lt"/>
              </a:rPr>
              <a:t>requests eventually get processed</a:t>
            </a:r>
          </a:p>
          <a:p>
            <a:pPr marL="685800" marR="0" algn="l"/>
            <a:r>
              <a:rPr lang="en-US" sz="1600" b="0" i="0" dirty="0">
                <a:solidFill>
                  <a:schemeClr val="tx1"/>
                </a:solidFill>
                <a:effectLst/>
                <a:latin typeface="+mn-lt"/>
              </a:rPr>
              <a:t>·         Request rate limiting</a:t>
            </a:r>
          </a:p>
          <a:p>
            <a:pPr marL="1143000" marR="0" algn="l"/>
            <a:r>
              <a:rPr lang="en-US" sz="1600" b="0" i="0" dirty="0">
                <a:solidFill>
                  <a:schemeClr val="tx1"/>
                </a:solidFill>
                <a:effectLst/>
                <a:latin typeface="+mn-lt"/>
              </a:rPr>
              <a:t>o    sets a max rate for valid requests (refresh, access/navigate to, etc.) excess traffic is denied</a:t>
            </a:r>
          </a:p>
          <a:p>
            <a:pPr marL="685800" marR="0" algn="l"/>
            <a:r>
              <a:rPr lang="en-US" sz="1600" b="0" i="0" dirty="0">
                <a:solidFill>
                  <a:schemeClr val="tx1"/>
                </a:solidFill>
                <a:effectLst/>
                <a:latin typeface="+mn-lt"/>
              </a:rPr>
              <a:t>·         Whitelisting I</a:t>
            </a:r>
            <a:r>
              <a:rPr lang="en-US" sz="1600" dirty="0"/>
              <a:t>Ps</a:t>
            </a:r>
            <a:endParaRPr lang="en-US" sz="1600" b="0" i="0" dirty="0">
              <a:solidFill>
                <a:schemeClr val="tx1"/>
              </a:solidFill>
              <a:effectLst/>
              <a:latin typeface="+mn-lt"/>
            </a:endParaRPr>
          </a:p>
          <a:p>
            <a:pPr marL="1428750" lvl="1" indent="-285750">
              <a:buFont typeface="Courier New" panose="02070309020205020404" pitchFamily="49" charset="0"/>
              <a:buChar char="o"/>
            </a:pPr>
            <a:r>
              <a:rPr lang="en-US" sz="1600" dirty="0"/>
              <a:t>C</a:t>
            </a:r>
            <a:r>
              <a:rPr lang="en-US" sz="1600" b="0" i="0" dirty="0">
                <a:solidFill>
                  <a:schemeClr val="tx1"/>
                </a:solidFill>
                <a:effectLst/>
                <a:latin typeface="+mn-lt"/>
              </a:rPr>
              <a:t>reate a list of approved access Ips can be done at the individual IP and/or domain for both IPv4 and IPv6 addresses</a:t>
            </a:r>
          </a:p>
          <a:p>
            <a:pPr marL="685800" marR="0" algn="l"/>
            <a:r>
              <a:rPr lang="en-US" sz="1600" b="0" i="0" dirty="0">
                <a:solidFill>
                  <a:schemeClr val="tx1"/>
                </a:solidFill>
                <a:effectLst/>
                <a:latin typeface="+mn-lt"/>
              </a:rPr>
              <a:t>·         Temporary blocking</a:t>
            </a:r>
          </a:p>
          <a:p>
            <a:pPr marL="1143000" marR="0" algn="l"/>
            <a:r>
              <a:rPr lang="en-US" sz="1600" b="0" i="0" dirty="0">
                <a:solidFill>
                  <a:schemeClr val="tx1"/>
                </a:solidFill>
                <a:effectLst/>
                <a:latin typeface="+mn-lt"/>
              </a:rPr>
              <a:t>o    set a threshold and if exceeded, the excessive traffic temporarily blocked</a:t>
            </a:r>
          </a:p>
          <a:p>
            <a:pPr marL="1143000" marR="0" algn="l"/>
            <a:r>
              <a:rPr lang="en-US" sz="1600" b="0" i="0" dirty="0">
                <a:solidFill>
                  <a:schemeClr val="tx1"/>
                </a:solidFill>
                <a:effectLst/>
                <a:latin typeface="+mn-lt"/>
              </a:rPr>
              <a:t>o    based on IPs, geo location, method of page hit, or targeted page, or even if they are trying to hit a specific page on the website</a:t>
            </a:r>
          </a:p>
          <a:p>
            <a:pPr marL="685800" marR="0" algn="l"/>
            <a:r>
              <a:rPr lang="en-US" sz="1600" b="0" i="0" dirty="0">
                <a:solidFill>
                  <a:schemeClr val="tx1"/>
                </a:solidFill>
                <a:effectLst/>
                <a:latin typeface="+mn-lt"/>
              </a:rPr>
              <a:t>·         </a:t>
            </a:r>
            <a:r>
              <a:rPr lang="en-US" sz="1600" dirty="0"/>
              <a:t>C</a:t>
            </a:r>
            <a:r>
              <a:rPr lang="en-US" sz="1600" b="0" i="0" dirty="0">
                <a:solidFill>
                  <a:schemeClr val="tx1"/>
                </a:solidFill>
                <a:effectLst/>
                <a:latin typeface="+mn-lt"/>
              </a:rPr>
              <a:t>onnection queuing</a:t>
            </a:r>
          </a:p>
          <a:p>
            <a:pPr marL="1143000" marR="0" algn="l"/>
            <a:r>
              <a:rPr lang="en-US" sz="1600" b="0" i="0" dirty="0">
                <a:solidFill>
                  <a:schemeClr val="tx1"/>
                </a:solidFill>
                <a:effectLst/>
                <a:latin typeface="+mn-lt"/>
              </a:rPr>
              <a:t>o    uses load balancing/queues/session handling to address excess requests</a:t>
            </a:r>
          </a:p>
          <a:p>
            <a:pPr marL="1143000" marR="0" algn="l"/>
            <a:r>
              <a:rPr lang="en-US" sz="1600" b="0" i="0" dirty="0">
                <a:solidFill>
                  <a:schemeClr val="tx1"/>
                </a:solidFill>
                <a:effectLst/>
                <a:latin typeface="+mn-lt"/>
              </a:rPr>
              <a:t>o    requests accumulate in a queue</a:t>
            </a:r>
          </a:p>
          <a:p>
            <a:pPr marL="1143000" marR="0" algn="l"/>
            <a:r>
              <a:rPr lang="en-US" sz="1600" b="0" i="0" dirty="0">
                <a:solidFill>
                  <a:schemeClr val="tx1"/>
                </a:solidFill>
                <a:effectLst/>
                <a:latin typeface="+mn-lt"/>
              </a:rPr>
              <a:t>o    requests aren’t denied, but delayed</a:t>
            </a:r>
            <a:endParaRPr lang="en-US" sz="1600" b="0" i="0" dirty="0">
              <a:solidFill>
                <a:srgbClr val="283F73"/>
              </a:solidFill>
              <a:effectLst/>
              <a:latin typeface="-apple-system"/>
            </a:endParaRPr>
          </a:p>
        </p:txBody>
      </p:sp>
    </p:spTree>
    <p:extLst>
      <p:ext uri="{BB962C8B-B14F-4D97-AF65-F5344CB8AC3E}">
        <p14:creationId xmlns:p14="http://schemas.microsoft.com/office/powerpoint/2010/main" val="3767146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60438D-7FFE-7DC8-FD01-05DA167C67D0}"/>
              </a:ext>
            </a:extLst>
          </p:cNvPr>
          <p:cNvSpPr>
            <a:spLocks noGrp="1"/>
          </p:cNvSpPr>
          <p:nvPr>
            <p:ph idx="1"/>
          </p:nvPr>
        </p:nvSpPr>
        <p:spPr>
          <a:xfrm>
            <a:off x="838200" y="1825624"/>
            <a:ext cx="10515600" cy="5368551"/>
          </a:xfrm>
        </p:spPr>
        <p:txBody>
          <a:bodyPr>
            <a:normAutofit/>
          </a:bodyPr>
          <a:lstStyle/>
          <a:p>
            <a:pPr marL="0" indent="0">
              <a:buNone/>
            </a:pPr>
            <a:r>
              <a:rPr lang="en-US" sz="1600" b="1" dirty="0"/>
              <a:t>Option 4 – NAESB Hosted Common Pipeline Data Mart</a:t>
            </a:r>
          </a:p>
          <a:p>
            <a:pPr>
              <a:buFont typeface="Courier New" panose="02070309020205020404" pitchFamily="49" charset="0"/>
              <a:buChar char="o"/>
            </a:pPr>
            <a:r>
              <a:rPr lang="en-US" sz="1600" dirty="0"/>
              <a:t>NAESB administered data mart that receives public operational data</a:t>
            </a:r>
          </a:p>
          <a:p>
            <a:pPr>
              <a:buFont typeface="Courier New" panose="02070309020205020404" pitchFamily="49" charset="0"/>
              <a:buChar char="o"/>
            </a:pPr>
            <a:r>
              <a:rPr lang="en-US" sz="1600" dirty="0"/>
              <a:t>Pipelines continue to operate their EBBs exactly as they do today</a:t>
            </a:r>
          </a:p>
          <a:p>
            <a:pPr>
              <a:buFont typeface="Courier New" panose="02070309020205020404" pitchFamily="49" charset="0"/>
              <a:buChar char="o"/>
            </a:pPr>
            <a:r>
              <a:rPr lang="en-US" sz="1600" dirty="0"/>
              <a:t>The only incremental step is a push of already-public data elements into the central public pipeline data mart</a:t>
            </a:r>
          </a:p>
          <a:p>
            <a:pPr>
              <a:buFont typeface="Courier New" panose="02070309020205020404" pitchFamily="49" charset="0"/>
              <a:buChar char="o"/>
            </a:pPr>
            <a:r>
              <a:rPr lang="en-US" sz="1600" dirty="0"/>
              <a:t>Set up a Gas Industry Registry (GIR) </a:t>
            </a:r>
          </a:p>
          <a:p>
            <a:pPr>
              <a:buFont typeface="Courier New" panose="02070309020205020404" pitchFamily="49" charset="0"/>
              <a:buChar char="o"/>
            </a:pPr>
            <a:r>
              <a:rPr lang="en-US" sz="1600" dirty="0"/>
              <a:t>GIR credentials become the basis for API access, rate limit allocation, and abuse investigation</a:t>
            </a:r>
          </a:p>
          <a:p>
            <a:pPr>
              <a:buFont typeface="Courier New" panose="02070309020205020404" pitchFamily="49" charset="0"/>
              <a:buChar char="o"/>
            </a:pPr>
            <a:r>
              <a:rPr lang="en-US" sz="1600" dirty="0"/>
              <a:t>Registry simply makes automated, high-volume access identifiable and manageable</a:t>
            </a:r>
          </a:p>
          <a:p>
            <a:pPr marL="0" indent="0">
              <a:buNone/>
            </a:pPr>
            <a:endParaRPr lang="en-US" dirty="0"/>
          </a:p>
        </p:txBody>
      </p:sp>
      <p:sp>
        <p:nvSpPr>
          <p:cNvPr id="5" name="Title 1">
            <a:extLst>
              <a:ext uri="{FF2B5EF4-FFF2-40B4-BE49-F238E27FC236}">
                <a16:creationId xmlns:a16="http://schemas.microsoft.com/office/drawing/2014/main" id="{72028463-CD14-C823-7F7A-3E0F687FEDD9}"/>
              </a:ext>
            </a:extLst>
          </p:cNvPr>
          <p:cNvSpPr txBox="1">
            <a:spLocks/>
          </p:cNvSpPr>
          <p:nvPr/>
        </p:nvSpPr>
        <p:spPr>
          <a:xfrm>
            <a:off x="1524000" y="336177"/>
            <a:ext cx="9144000" cy="12105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NAESB EDM Subcommittee</a:t>
            </a:r>
            <a:br>
              <a:rPr lang="en-US" sz="3200" dirty="0"/>
            </a:br>
            <a:r>
              <a:rPr lang="en-US" sz="3200" dirty="0"/>
              <a:t>Request R26007</a:t>
            </a:r>
          </a:p>
        </p:txBody>
      </p:sp>
    </p:spTree>
    <p:extLst>
      <p:ext uri="{BB962C8B-B14F-4D97-AF65-F5344CB8AC3E}">
        <p14:creationId xmlns:p14="http://schemas.microsoft.com/office/powerpoint/2010/main" val="57039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677</Words>
  <Application>Microsoft Office PowerPoint</Application>
  <PresentationFormat>Widescreen</PresentationFormat>
  <Paragraphs>47</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-apple-system</vt:lpstr>
      <vt:lpstr>Aptos</vt:lpstr>
      <vt:lpstr>Aptos Display</vt:lpstr>
      <vt:lpstr>Arial</vt:lpstr>
      <vt:lpstr>Courier New</vt:lpstr>
      <vt:lpstr>Office Theme</vt:lpstr>
      <vt:lpstr>PowerPoint Presentation</vt:lpstr>
      <vt:lpstr>PowerPoint Presentation</vt:lpstr>
      <vt:lpstr>PowerPoint Presentation</vt:lpstr>
      <vt:lpstr>NAESB EDM Subcommittee Request R26007</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Leigh Spangler</dc:creator>
  <cp:lastModifiedBy>Regina Jang</cp:lastModifiedBy>
  <cp:revision>3</cp:revision>
  <dcterms:created xsi:type="dcterms:W3CDTF">2026-09-29T20:55:39Z</dcterms:created>
  <dcterms:modified xsi:type="dcterms:W3CDTF">2026-10-05T16:02:05Z</dcterms:modified>
</cp:coreProperties>
</file>